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80" r:id="rId2"/>
    <p:sldId id="385" r:id="rId3"/>
    <p:sldId id="399" r:id="rId4"/>
    <p:sldId id="386" r:id="rId5"/>
    <p:sldId id="400" r:id="rId6"/>
    <p:sldId id="384" r:id="rId7"/>
    <p:sldId id="394" r:id="rId8"/>
    <p:sldId id="391" r:id="rId9"/>
    <p:sldId id="392" r:id="rId10"/>
    <p:sldId id="393" r:id="rId11"/>
    <p:sldId id="389" r:id="rId12"/>
    <p:sldId id="396" r:id="rId13"/>
    <p:sldId id="397" r:id="rId14"/>
    <p:sldId id="401" r:id="rId15"/>
    <p:sldId id="40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27-Dec-18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27-Dec-18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6366"/>
            <a:ext cx="11101590" cy="6310647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sz="4400" dirty="0" smtClean="0">
              <a:solidFill>
                <a:srgbClr val="FFFF00"/>
              </a:solidFill>
              <a:effectLst/>
            </a:endParaRPr>
          </a:p>
          <a:p>
            <a:pPr marL="914400" lvl="2" indent="0" algn="ctr">
              <a:buNone/>
            </a:pPr>
            <a:endParaRPr lang="en-US" sz="4400" dirty="0" smtClean="0">
              <a:solidFill>
                <a:srgbClr val="FFFF00"/>
              </a:solidFill>
              <a:effectLst/>
            </a:endParaRPr>
          </a:p>
          <a:p>
            <a:pPr marL="914400" lvl="2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effectLst/>
              </a:rPr>
              <a:t>Semen Diluters </a:t>
            </a:r>
          </a:p>
          <a:p>
            <a:pPr marL="914400" lvl="2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effectLst/>
              </a:rPr>
              <a:t>(Semen Extender)</a:t>
            </a:r>
          </a:p>
          <a:p>
            <a:pPr marL="914400" lvl="2" indent="0" algn="ctr">
              <a:buNone/>
            </a:pPr>
            <a:endParaRPr lang="en-US" sz="4400" dirty="0" smtClean="0"/>
          </a:p>
          <a:p>
            <a:pPr marL="1371600" lvl="3" indent="0" algn="ctr">
              <a:buNone/>
            </a:pPr>
            <a:endParaRPr lang="en-US" sz="44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 algn="ctr"/>
            <a:endParaRPr lang="en-US" sz="44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 algn="ctr">
              <a:buNone/>
            </a:pPr>
            <a:endParaRPr lang="en-US" sz="4400" dirty="0" smtClean="0">
              <a:solidFill>
                <a:srgbClr val="FFC000"/>
              </a:solidFill>
              <a:effectLst/>
            </a:endParaRPr>
          </a:p>
          <a:p>
            <a:pPr lvl="4" algn="ctr"/>
            <a:endParaRPr lang="en-US" sz="4400" dirty="0" smtClean="0">
              <a:solidFill>
                <a:srgbClr val="00B0F0"/>
              </a:solidFill>
              <a:effectLst/>
            </a:endParaRPr>
          </a:p>
          <a:p>
            <a:pPr lvl="2" algn="ctr"/>
            <a:endParaRPr lang="en-US" sz="44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73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Packaging</a:t>
            </a:r>
          </a:p>
          <a:p>
            <a:pPr lvl="2">
              <a:buFontTx/>
              <a:buChar char="-"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Glass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ampules with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0.5-ml</a:t>
            </a:r>
          </a:p>
          <a:p>
            <a:pPr lvl="2">
              <a:buFontTx/>
              <a:buChar char="-"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plastic straw with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0.5-ml </a:t>
            </a:r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>
              <a:buFontTx/>
              <a:buChar char="-"/>
            </a:pP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In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5°C </a:t>
            </a:r>
          </a:p>
          <a:p>
            <a:pPr lvl="2">
              <a:buFontTx/>
              <a:buChar char="-"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During equilibration period </a:t>
            </a: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2" y="3799268"/>
            <a:ext cx="4747744" cy="278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Freezing</a:t>
            </a:r>
          </a:p>
          <a:p>
            <a:pPr lvl="2">
              <a:buFontTx/>
              <a:buChar char="-"/>
            </a:pPr>
            <a:r>
              <a:rPr lang="en-US" sz="3600" dirty="0" smtClean="0">
                <a:solidFill>
                  <a:srgbClr val="92D050"/>
                </a:solidFill>
                <a:effectLst/>
              </a:rPr>
              <a:t>Two steps for freezing </a:t>
            </a:r>
          </a:p>
          <a:p>
            <a:pPr lvl="3">
              <a:buFontTx/>
              <a:buChar char="-"/>
            </a:pPr>
            <a:r>
              <a:rPr lang="en-US" sz="34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Above the nitrogen (5.5 cm) through nitrogen vapors to reach </a:t>
            </a:r>
            <a:r>
              <a:rPr lang="en-US" sz="34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-80°C </a:t>
            </a:r>
            <a:r>
              <a:rPr lang="en-US" sz="34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for 10 min.</a:t>
            </a:r>
          </a:p>
          <a:p>
            <a:pPr lvl="3">
              <a:buFontTx/>
              <a:buChar char="-"/>
            </a:pPr>
            <a:r>
              <a:rPr lang="en-US" sz="3400" dirty="0" smtClean="0">
                <a:solidFill>
                  <a:srgbClr val="00B0F0"/>
                </a:solidFill>
                <a:effectLst/>
              </a:rPr>
              <a:t>Storage in liquid nitrogen in </a:t>
            </a:r>
            <a:r>
              <a:rPr lang="en-US" sz="3400" dirty="0">
                <a:solidFill>
                  <a:srgbClr val="00B0F0"/>
                </a:solidFill>
                <a:effectLst/>
              </a:rPr>
              <a:t>- </a:t>
            </a:r>
            <a:r>
              <a:rPr lang="en-US" sz="3400" dirty="0" smtClean="0">
                <a:solidFill>
                  <a:srgbClr val="00B0F0"/>
                </a:solidFill>
                <a:effectLst/>
              </a:rPr>
              <a:t>196°C</a:t>
            </a:r>
            <a:endParaRPr lang="en-US" sz="3400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2112135"/>
            <a:ext cx="11964473" cy="4584878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en-US" sz="5400" dirty="0">
                <a:solidFill>
                  <a:srgbClr val="FFFF00"/>
                </a:solidFill>
                <a:effectLst/>
              </a:rPr>
              <a:t>ENERGY METABOLISM BY SPERMATOZOA</a:t>
            </a:r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>
                <a:solidFill>
                  <a:srgbClr val="FFFF00"/>
                </a:solidFill>
                <a:effectLst/>
              </a:rPr>
              <a:t>Energy metabolism is the means by which spermatozoa convert energy substrates into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usable forms </a:t>
            </a:r>
            <a:r>
              <a:rPr lang="en-US" sz="3200" dirty="0">
                <a:solidFill>
                  <a:srgbClr val="FFFF00"/>
                </a:solidFill>
                <a:effectLst/>
              </a:rPr>
              <a:t>of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energy</a:t>
            </a:r>
          </a:p>
          <a:p>
            <a:pPr lvl="2"/>
            <a:r>
              <a:rPr lang="en-US" sz="30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Enzymes </a:t>
            </a:r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of mitochondria responsible for this metabolism </a:t>
            </a:r>
          </a:p>
          <a:p>
            <a:pPr lvl="2"/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3000" dirty="0">
                <a:solidFill>
                  <a:srgbClr val="92D050"/>
                </a:solidFill>
                <a:effectLst/>
              </a:rPr>
              <a:t>F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ructose</a:t>
            </a:r>
            <a:r>
              <a:rPr lang="en-US" sz="3000" dirty="0">
                <a:solidFill>
                  <a:srgbClr val="92D050"/>
                </a:solidFill>
                <a:effectLst/>
              </a:rPr>
              <a:t>, sorbitol, and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GPC </a:t>
            </a:r>
            <a:r>
              <a:rPr lang="en-US" sz="3000" dirty="0">
                <a:solidFill>
                  <a:srgbClr val="92D050"/>
                </a:solidFill>
                <a:effectLst/>
              </a:rPr>
              <a:t>which are present in seminal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plasma</a:t>
            </a:r>
          </a:p>
          <a:p>
            <a:pPr lvl="2"/>
            <a:r>
              <a:rPr lang="en-US" sz="3000" dirty="0">
                <a:solidFill>
                  <a:srgbClr val="FFC000"/>
                </a:solidFill>
                <a:effectLst/>
              </a:rPr>
              <a:t>P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lasmalogen</a:t>
            </a:r>
            <a:r>
              <a:rPr lang="en-US" sz="3000" dirty="0">
                <a:solidFill>
                  <a:srgbClr val="FFC000"/>
                </a:solidFill>
                <a:effectLst/>
              </a:rPr>
              <a:t>,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a lipid </a:t>
            </a:r>
            <a:r>
              <a:rPr lang="en-US" sz="3000" dirty="0">
                <a:solidFill>
                  <a:srgbClr val="FFC000"/>
                </a:solidFill>
                <a:effectLst/>
              </a:rPr>
              <a:t>found within the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spermatozoa </a:t>
            </a:r>
            <a:r>
              <a:rPr lang="en-US" sz="3000" dirty="0">
                <a:solidFill>
                  <a:srgbClr val="FFC000"/>
                </a:solidFill>
                <a:effectLst/>
              </a:rPr>
              <a:t>is an energy reserve that can be used when other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substrates are limiting</a:t>
            </a:r>
          </a:p>
          <a:p>
            <a:pPr lvl="2"/>
            <a:r>
              <a:rPr lang="en-US" sz="3000" dirty="0">
                <a:solidFill>
                  <a:srgbClr val="00B0F0"/>
                </a:solidFill>
                <a:effectLst/>
              </a:rPr>
              <a:t>Adenosine triphosphate (ATP), a high-energy compound, is the form of energy </a:t>
            </a:r>
            <a:r>
              <a:rPr lang="en-US" sz="3000" dirty="0" smtClean="0">
                <a:solidFill>
                  <a:srgbClr val="00B0F0"/>
                </a:solidFill>
                <a:effectLst/>
              </a:rPr>
              <a:t>that can </a:t>
            </a:r>
            <a:r>
              <a:rPr lang="en-US" sz="3000" dirty="0">
                <a:solidFill>
                  <a:srgbClr val="00B0F0"/>
                </a:solidFill>
                <a:effectLst/>
              </a:rPr>
              <a:t>be used by </a:t>
            </a:r>
            <a:r>
              <a:rPr lang="en-US" sz="3000" dirty="0" smtClean="0">
                <a:solidFill>
                  <a:srgbClr val="00B0F0"/>
                </a:solidFill>
                <a:effectLst/>
              </a:rPr>
              <a:t>spermatozoa</a:t>
            </a: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3200" dirty="0" smtClean="0">
              <a:solidFill>
                <a:srgbClr val="FFFF00"/>
              </a:solidFill>
              <a:effectLst/>
            </a:endParaRPr>
          </a:p>
          <a:p>
            <a:pPr lvl="2"/>
            <a:endParaRPr lang="en-US" sz="3200" dirty="0">
              <a:solidFill>
                <a:srgbClr val="FFFF00"/>
              </a:solidFill>
              <a:effectLst/>
            </a:endParaRPr>
          </a:p>
          <a:p>
            <a:pPr lvl="2"/>
            <a:r>
              <a:rPr lang="pt-BR" sz="3200" dirty="0" smtClean="0"/>
              <a:t>ATP </a:t>
            </a:r>
            <a:r>
              <a:rPr lang="pt-BR" sz="3200" dirty="0"/>
              <a:t>+ H20 </a:t>
            </a:r>
            <a:r>
              <a:rPr lang="pt-BR" sz="3200" dirty="0" smtClean="0"/>
              <a:t>          ADP </a:t>
            </a:r>
            <a:r>
              <a:rPr lang="pt-BR" sz="3200" dirty="0"/>
              <a:t>+ H3P04 + 7,000 </a:t>
            </a:r>
            <a:r>
              <a:rPr lang="pt-BR" sz="3200" dirty="0" smtClean="0"/>
              <a:t>calories/mole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r>
              <a:rPr lang="en-US" sz="2800" dirty="0">
                <a:solidFill>
                  <a:srgbClr val="00B0F0"/>
                </a:solidFill>
                <a:effectLst/>
              </a:rPr>
              <a:t>Fructose  </a:t>
            </a:r>
            <a:r>
              <a:rPr lang="en-US" sz="2800" dirty="0" smtClean="0">
                <a:solidFill>
                  <a:srgbClr val="00B0F0"/>
                </a:solidFill>
                <a:effectLst/>
              </a:rPr>
              <a:t>          2 </a:t>
            </a:r>
            <a:r>
              <a:rPr lang="en-US" sz="2800" dirty="0">
                <a:solidFill>
                  <a:srgbClr val="00B0F0"/>
                </a:solidFill>
                <a:effectLst/>
              </a:rPr>
              <a:t>lactic acid + 2 ATP </a:t>
            </a:r>
            <a:r>
              <a:rPr lang="en-US" sz="2800" dirty="0" smtClean="0">
                <a:solidFill>
                  <a:srgbClr val="00B0F0"/>
                </a:solidFill>
                <a:effectLst/>
              </a:rPr>
              <a:t>  (an aerobically)</a:t>
            </a:r>
          </a:p>
          <a:p>
            <a:pPr lvl="2"/>
            <a:endParaRPr lang="en-US" sz="2200" dirty="0" smtClean="0">
              <a:solidFill>
                <a:srgbClr val="FFC000"/>
              </a:solidFill>
            </a:endParaRPr>
          </a:p>
          <a:p>
            <a:pPr lvl="2"/>
            <a:r>
              <a:rPr lang="en-US" sz="2800" dirty="0">
                <a:solidFill>
                  <a:srgbClr val="FFC000"/>
                </a:solidFill>
              </a:rPr>
              <a:t>Fructose </a:t>
            </a:r>
            <a:r>
              <a:rPr lang="en-US" sz="2800" dirty="0" smtClean="0">
                <a:solidFill>
                  <a:srgbClr val="FFC000"/>
                </a:solidFill>
              </a:rPr>
              <a:t>            CO2 </a:t>
            </a:r>
            <a:r>
              <a:rPr lang="en-US" sz="2800" dirty="0">
                <a:solidFill>
                  <a:srgbClr val="FFC000"/>
                </a:solidFill>
              </a:rPr>
              <a:t>+ H20 + 38 ATP </a:t>
            </a:r>
            <a:r>
              <a:rPr lang="en-US" sz="2800" dirty="0" smtClean="0">
                <a:solidFill>
                  <a:srgbClr val="FFC000"/>
                </a:solidFill>
              </a:rPr>
              <a:t>(aerobically)</a:t>
            </a:r>
            <a:endParaRPr lang="en-US" sz="28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972681" y="17701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83477" y="30677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83477" y="41124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4000" dirty="0" smtClean="0">
                <a:solidFill>
                  <a:srgbClr val="00B0F0"/>
                </a:solidFill>
                <a:effectLst/>
              </a:rPr>
              <a:t>Factor affecting on sperm metabolism 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Temperature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PH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Osmotic pressure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Sperm concentration 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Hormones 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Gases 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Light 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effectLst/>
              </a:rPr>
              <a:t>Antimicrobial agents  </a:t>
            </a:r>
          </a:p>
          <a:p>
            <a:pPr lvl="2"/>
            <a:endParaRPr lang="en-US" sz="30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Properties of semen extender  </a:t>
            </a:r>
          </a:p>
          <a:p>
            <a:pPr marL="1428750" lvl="2" indent="-514350">
              <a:buAutoNum type="arabicPeriod"/>
            </a:pPr>
            <a:r>
              <a:rPr lang="en-US" sz="3200" dirty="0" smtClean="0">
                <a:solidFill>
                  <a:srgbClr val="92D050"/>
                </a:solidFill>
                <a:effectLst/>
              </a:rPr>
              <a:t>isotonic </a:t>
            </a:r>
            <a:r>
              <a:rPr lang="en-US" sz="3200" dirty="0">
                <a:solidFill>
                  <a:srgbClr val="92D050"/>
                </a:solidFill>
                <a:effectLst/>
              </a:rPr>
              <a:t>with semen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 like</a:t>
            </a:r>
          </a:p>
          <a:p>
            <a:pPr lvl="3"/>
            <a:r>
              <a:rPr lang="en-US" sz="3000" dirty="0" smtClean="0">
                <a:solidFill>
                  <a:srgbClr val="92D050"/>
                </a:solidFill>
                <a:effectLst/>
              </a:rPr>
              <a:t> 2.9</a:t>
            </a:r>
            <a:r>
              <a:rPr lang="en-US" sz="3000" dirty="0">
                <a:solidFill>
                  <a:srgbClr val="92D050"/>
                </a:solidFill>
                <a:effectLst/>
              </a:rPr>
              <a:t>% sodium citrate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di-hydrate </a:t>
            </a:r>
          </a:p>
          <a:p>
            <a:pPr lvl="3"/>
            <a:r>
              <a:rPr lang="en-US" sz="3000" dirty="0" smtClean="0">
                <a:solidFill>
                  <a:srgbClr val="92D050"/>
                </a:solidFill>
                <a:effectLst/>
              </a:rPr>
              <a:t>0.2 </a:t>
            </a:r>
            <a:r>
              <a:rPr lang="en-US" sz="3000" dirty="0">
                <a:solidFill>
                  <a:srgbClr val="92D050"/>
                </a:solidFill>
                <a:effectLst/>
              </a:rPr>
              <a:t>molar </a:t>
            </a:r>
            <a:r>
              <a:rPr lang="en-US" sz="3000" dirty="0" smtClean="0">
                <a:solidFill>
                  <a:srgbClr val="92D050"/>
                </a:solidFill>
                <a:effectLst/>
              </a:rPr>
              <a:t>Tris solution</a:t>
            </a:r>
            <a:endParaRPr lang="en-US" sz="3000" dirty="0">
              <a:solidFill>
                <a:srgbClr val="92D050"/>
              </a:solidFill>
              <a:effectLst/>
            </a:endParaRPr>
          </a:p>
          <a:p>
            <a:pPr marL="914400" lvl="2" indent="0">
              <a:buNone/>
            </a:pPr>
            <a:r>
              <a:rPr lang="en-US" sz="3200" dirty="0">
                <a:solidFill>
                  <a:srgbClr val="FFC000"/>
                </a:solidFill>
                <a:effectLst/>
              </a:rPr>
              <a:t>2. Buffering capacity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like isotonic sodium citrate or </a:t>
            </a:r>
            <a:r>
              <a:rPr lang="en-US" sz="3200" dirty="0" err="1" smtClean="0">
                <a:solidFill>
                  <a:srgbClr val="FFC000"/>
                </a:solidFill>
                <a:effectLst/>
              </a:rPr>
              <a:t>tris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 solution or milk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Phosphate </a:t>
            </a:r>
            <a:r>
              <a:rPr lang="en-US" sz="3000" dirty="0">
                <a:solidFill>
                  <a:srgbClr val="FFC000"/>
                </a:solidFill>
                <a:effectLst/>
              </a:rPr>
              <a:t>Buffer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Solution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Citrate </a:t>
            </a:r>
            <a:r>
              <a:rPr lang="en-US" sz="3000" dirty="0">
                <a:solidFill>
                  <a:srgbClr val="FFC000"/>
                </a:solidFill>
                <a:effectLst/>
              </a:rPr>
              <a:t>Buffer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Solution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Tris </a:t>
            </a:r>
            <a:r>
              <a:rPr lang="en-US" sz="3000" dirty="0">
                <a:solidFill>
                  <a:srgbClr val="FFC000"/>
                </a:solidFill>
                <a:effectLst/>
              </a:rPr>
              <a:t>Buffer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Solution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Milk</a:t>
            </a:r>
            <a:endParaRPr lang="en-US" sz="3000" dirty="0">
              <a:solidFill>
                <a:srgbClr val="FFC000"/>
              </a:solidFill>
              <a:effectLst/>
            </a:endParaRPr>
          </a:p>
          <a:p>
            <a:pPr marL="1371600" lvl="3" indent="0">
              <a:buNone/>
            </a:pPr>
            <a:endParaRPr lang="en-US" sz="3000" dirty="0" smtClean="0">
              <a:solidFill>
                <a:srgbClr val="FFC000"/>
              </a:solidFill>
              <a:effectLst/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Properties of semen extender  </a:t>
            </a:r>
          </a:p>
          <a:p>
            <a:pPr marL="914400" lvl="2" indent="0">
              <a:buNone/>
            </a:pP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3</a:t>
            </a:r>
            <a:r>
              <a:rPr lang="en-US" sz="3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. 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Protect </a:t>
            </a:r>
            <a:r>
              <a:rPr lang="en-US" sz="3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the sperm from cold shock injury during the cooling 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from body </a:t>
            </a:r>
            <a:r>
              <a:rPr lang="en-US" sz="3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temperature to 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5°C </a:t>
            </a:r>
          </a:p>
          <a:p>
            <a:pPr lvl="3"/>
            <a:r>
              <a:rPr lang="en-US" sz="3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lecithin </a:t>
            </a:r>
          </a:p>
          <a:p>
            <a:pPr lvl="3"/>
            <a:r>
              <a:rPr lang="en-US" sz="3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Lipoproteins</a:t>
            </a:r>
          </a:p>
          <a:p>
            <a:pPr marL="1371600" lvl="3" indent="0">
              <a:buNone/>
            </a:pP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(</a:t>
            </a:r>
            <a:r>
              <a:rPr lang="en-US" sz="3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from </a:t>
            </a: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egg yolk or </a:t>
            </a:r>
            <a:r>
              <a:rPr lang="en-US" sz="3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milk) </a:t>
            </a: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Properties of semen extender  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92D050"/>
                </a:solidFill>
                <a:effectLst/>
              </a:rPr>
              <a:t>4. Nutrients must be provided for sperm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metabolism </a:t>
            </a:r>
          </a:p>
          <a:p>
            <a:pPr marL="914400" lvl="2" indent="0">
              <a:buNone/>
            </a:pPr>
            <a:r>
              <a:rPr lang="en-US" sz="3200" dirty="0" smtClean="0">
                <a:solidFill>
                  <a:srgbClr val="92D050"/>
                </a:solidFill>
                <a:effectLst/>
              </a:rPr>
              <a:t>(egg </a:t>
            </a:r>
            <a:r>
              <a:rPr lang="en-US" sz="3200" dirty="0">
                <a:solidFill>
                  <a:srgbClr val="92D050"/>
                </a:solidFill>
                <a:effectLst/>
              </a:rPr>
              <a:t>yolk, milk, and some simple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sugars)</a:t>
            </a:r>
            <a:endParaRPr lang="en-US" sz="3200" dirty="0">
              <a:solidFill>
                <a:srgbClr val="92D050"/>
              </a:solidFill>
              <a:effectLst/>
            </a:endParaRPr>
          </a:p>
          <a:p>
            <a:pPr marL="914400" lvl="2" indent="0">
              <a:buNone/>
            </a:pPr>
            <a:r>
              <a:rPr lang="en-US" sz="3200" dirty="0">
                <a:solidFill>
                  <a:srgbClr val="FFC000"/>
                </a:solidFill>
                <a:effectLst/>
              </a:rPr>
              <a:t>5.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Antibiotics</a:t>
            </a:r>
          </a:p>
          <a:p>
            <a:pPr lvl="3"/>
            <a:r>
              <a:rPr lang="en-US" sz="3000" dirty="0">
                <a:solidFill>
                  <a:srgbClr val="FFC000"/>
                </a:solidFill>
                <a:effectLst/>
              </a:rPr>
              <a:t>500 µg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Gentamicin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100 </a:t>
            </a:r>
            <a:r>
              <a:rPr lang="en-US" sz="3000" dirty="0">
                <a:solidFill>
                  <a:srgbClr val="FFC000"/>
                </a:solidFill>
                <a:effectLst/>
              </a:rPr>
              <a:t>µg </a:t>
            </a:r>
            <a:r>
              <a:rPr lang="en-US" sz="3000" dirty="0" smtClean="0">
                <a:solidFill>
                  <a:srgbClr val="FFC000"/>
                </a:solidFill>
                <a:effectLst/>
              </a:rPr>
              <a:t>Tylosin</a:t>
            </a:r>
          </a:p>
          <a:p>
            <a:pPr lvl="3"/>
            <a:r>
              <a:rPr lang="en-US" sz="3000" dirty="0" smtClean="0">
                <a:solidFill>
                  <a:srgbClr val="FFC000"/>
                </a:solidFill>
                <a:effectLst/>
              </a:rPr>
              <a:t>300/600 µg Linco-Spectin </a:t>
            </a:r>
          </a:p>
          <a:p>
            <a:pPr marL="1371600" lvl="3" indent="0">
              <a:buNone/>
            </a:pPr>
            <a:r>
              <a:rPr lang="en-US" sz="3000" dirty="0" smtClean="0">
                <a:solidFill>
                  <a:srgbClr val="FFC000"/>
                </a:solidFill>
                <a:effectLst/>
              </a:rPr>
              <a:t>     </a:t>
            </a:r>
            <a:r>
              <a:rPr lang="en-US" sz="3000" dirty="0">
                <a:solidFill>
                  <a:srgbClr val="FFC000"/>
                </a:solidFill>
                <a:effectLst/>
              </a:rPr>
              <a:t>(300 µg Lincomycin and 600 µg Spectinomycin)</a:t>
            </a:r>
          </a:p>
          <a:p>
            <a:pPr marL="1371600" lvl="3" indent="0">
              <a:buNone/>
            </a:pPr>
            <a:endParaRPr lang="en-US" sz="3000" dirty="0" smtClean="0">
              <a:solidFill>
                <a:srgbClr val="FFC000"/>
              </a:solidFill>
              <a:effectLst/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Properties of semen extender  </a:t>
            </a:r>
          </a:p>
          <a:p>
            <a:pPr marL="914400" lvl="2" indent="0">
              <a:buNone/>
            </a:pPr>
            <a:r>
              <a:rPr lang="en-US" sz="3200" dirty="0" smtClean="0">
                <a:solidFill>
                  <a:srgbClr val="00B0F0"/>
                </a:solidFill>
                <a:effectLst/>
              </a:rPr>
              <a:t>6</a:t>
            </a:r>
            <a:r>
              <a:rPr lang="en-US" sz="3200" dirty="0">
                <a:solidFill>
                  <a:srgbClr val="00B0F0"/>
                </a:solidFill>
                <a:effectLst/>
              </a:rPr>
              <a:t>. </a:t>
            </a:r>
            <a:r>
              <a:rPr lang="en-US" sz="3200" dirty="0" smtClean="0">
                <a:solidFill>
                  <a:srgbClr val="00B0F0"/>
                </a:solidFill>
                <a:effectLst/>
              </a:rPr>
              <a:t>Protection </a:t>
            </a:r>
            <a:r>
              <a:rPr lang="en-US" sz="3200" dirty="0">
                <a:solidFill>
                  <a:srgbClr val="00B0F0"/>
                </a:solidFill>
                <a:effectLst/>
              </a:rPr>
              <a:t>from injury during freezing and </a:t>
            </a:r>
            <a:r>
              <a:rPr lang="en-US" sz="3200" dirty="0" smtClean="0">
                <a:solidFill>
                  <a:srgbClr val="00B0F0"/>
                </a:solidFill>
                <a:effectLst/>
              </a:rPr>
              <a:t>thawing </a:t>
            </a:r>
          </a:p>
          <a:p>
            <a:pPr lvl="3"/>
            <a:r>
              <a:rPr lang="en-US" sz="3000" dirty="0" smtClean="0">
                <a:solidFill>
                  <a:srgbClr val="00B0F0"/>
                </a:solidFill>
                <a:effectLst/>
              </a:rPr>
              <a:t>Glycerol</a:t>
            </a:r>
          </a:p>
          <a:p>
            <a:pPr lvl="3"/>
            <a:r>
              <a:rPr lang="en-US" sz="3000" dirty="0" smtClean="0">
                <a:solidFill>
                  <a:srgbClr val="00B0F0"/>
                </a:solidFill>
                <a:effectLst/>
              </a:rPr>
              <a:t>DMSO</a:t>
            </a:r>
            <a:endParaRPr lang="en-US" sz="3000" dirty="0">
              <a:solidFill>
                <a:srgbClr val="00B0F0"/>
              </a:solidFill>
              <a:effectLst/>
            </a:endParaRPr>
          </a:p>
          <a:p>
            <a:pPr marL="914400" lvl="2" indent="0">
              <a:buNone/>
            </a:pP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7. The diluter must preserve the life of the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sperm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with a minimum drop in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fertility combination of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known and unknown factors.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Effective Diluters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92D050"/>
                </a:solidFill>
                <a:effectLst/>
              </a:rPr>
              <a:t>1- Yolk-Phosphate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(phosphate </a:t>
            </a:r>
            <a:r>
              <a:rPr lang="en-US" sz="3200" dirty="0">
                <a:solidFill>
                  <a:srgbClr val="92D050"/>
                </a:solidFill>
                <a:effectLst/>
              </a:rPr>
              <a:t>buffer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solution and </a:t>
            </a:r>
            <a:r>
              <a:rPr lang="en-US" sz="3200" dirty="0">
                <a:solidFill>
                  <a:srgbClr val="92D050"/>
                </a:solidFill>
                <a:effectLst/>
              </a:rPr>
              <a:t>fresh egg </a:t>
            </a:r>
            <a:r>
              <a:rPr lang="en-US" sz="3200" dirty="0" smtClean="0">
                <a:solidFill>
                  <a:srgbClr val="92D050"/>
                </a:solidFill>
                <a:effectLst/>
              </a:rPr>
              <a:t>yolk) the ratio 1:3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2- Yolk-Citrate (fresh egg yolk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and citrate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buffer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solution)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the ratio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1:1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00B0F0"/>
                </a:solidFill>
                <a:effectLst/>
              </a:rPr>
              <a:t>3- Yolk-Tris </a:t>
            </a:r>
            <a:r>
              <a:rPr lang="en-US" sz="3200" dirty="0" smtClean="0">
                <a:solidFill>
                  <a:srgbClr val="00B0F0"/>
                </a:solidFill>
                <a:effectLst/>
              </a:rPr>
              <a:t>the ratio 1:5</a:t>
            </a:r>
          </a:p>
          <a:p>
            <a:pPr marL="914400" lvl="2" indent="0">
              <a:buNone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4- </a:t>
            </a: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Homogenized Milk and Skim Milk (heating the milk to 90°C to 95°C for 10 minutes to inactivates lactenin)</a:t>
            </a:r>
          </a:p>
          <a:p>
            <a:pPr marL="914400" lvl="2" indent="0">
              <a:buNone/>
            </a:pP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Dilution rate: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the total number of sperms in the ejaculate / 10-15 million =  number of inseminate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each one inseminate need 0.5 ml diluter  </a:t>
            </a:r>
          </a:p>
          <a:p>
            <a:pPr marL="1371600" lvl="3" indent="0">
              <a:buNone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     </a:t>
            </a: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/>
          </a:bodyPr>
          <a:lstStyle/>
          <a:p>
            <a:pPr lvl="2">
              <a:buFontTx/>
              <a:buChar char="-"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Diluter </a:t>
            </a:r>
            <a:r>
              <a:rPr lang="en-US" sz="3600" dirty="0">
                <a:solidFill>
                  <a:srgbClr val="FFFF00"/>
                </a:solidFill>
                <a:effectLst/>
              </a:rPr>
              <a:t>preparation </a:t>
            </a:r>
            <a:endParaRPr lang="en-US" sz="3600" dirty="0" smtClean="0">
              <a:solidFill>
                <a:srgbClr val="FFFF00"/>
              </a:solidFill>
              <a:effectLst/>
            </a:endParaRPr>
          </a:p>
          <a:p>
            <a:pPr marL="1371600" lvl="3" indent="0">
              <a:buNone/>
            </a:pPr>
            <a:r>
              <a:rPr lang="en-US" sz="30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The total quantity </a:t>
            </a:r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divided </a:t>
            </a:r>
            <a:r>
              <a:rPr lang="en-US" sz="30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into two equal parts </a:t>
            </a: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1371600" lvl="3" indent="0">
              <a:buNone/>
            </a:pPr>
            <a:r>
              <a:rPr lang="en-US" sz="3000" dirty="0" smtClean="0">
                <a:solidFill>
                  <a:srgbClr val="92D050"/>
                </a:solidFill>
                <a:effectLst/>
              </a:rPr>
              <a:t>- part </a:t>
            </a:r>
            <a:r>
              <a:rPr lang="en-US" sz="3000" dirty="0">
                <a:solidFill>
                  <a:srgbClr val="92D050"/>
                </a:solidFill>
                <a:effectLst/>
              </a:rPr>
              <a:t>A </a:t>
            </a:r>
            <a:r>
              <a:rPr lang="it-IT" sz="3000" dirty="0" smtClean="0">
                <a:solidFill>
                  <a:srgbClr val="92D050"/>
                </a:solidFill>
                <a:effectLst/>
              </a:rPr>
              <a:t>add </a:t>
            </a:r>
            <a:r>
              <a:rPr lang="it-IT" sz="3000" dirty="0">
                <a:solidFill>
                  <a:srgbClr val="92D050"/>
                </a:solidFill>
                <a:effectLst/>
              </a:rPr>
              <a:t>500 µg </a:t>
            </a:r>
            <a:r>
              <a:rPr lang="it-IT" sz="3000" dirty="0" smtClean="0">
                <a:solidFill>
                  <a:srgbClr val="92D050"/>
                </a:solidFill>
                <a:effectLst/>
              </a:rPr>
              <a:t>Gentamicin, 100 </a:t>
            </a:r>
            <a:r>
              <a:rPr lang="it-IT" sz="3000" dirty="0">
                <a:solidFill>
                  <a:srgbClr val="92D050"/>
                </a:solidFill>
                <a:effectLst/>
              </a:rPr>
              <a:t>µg </a:t>
            </a:r>
            <a:r>
              <a:rPr lang="it-IT" sz="3000" dirty="0" smtClean="0">
                <a:solidFill>
                  <a:srgbClr val="92D050"/>
                </a:solidFill>
                <a:effectLst/>
              </a:rPr>
              <a:t>Tylosin, 300/600 </a:t>
            </a:r>
            <a:r>
              <a:rPr lang="it-IT" sz="3000" dirty="0">
                <a:solidFill>
                  <a:srgbClr val="92D050"/>
                </a:solidFill>
                <a:effectLst/>
              </a:rPr>
              <a:t>µg Linco-Spectin </a:t>
            </a:r>
          </a:p>
          <a:p>
            <a:pPr lvl="3">
              <a:buFontTx/>
              <a:buChar char="-"/>
            </a:pPr>
            <a:r>
              <a:rPr lang="en-US" sz="3000" dirty="0" smtClean="0">
                <a:solidFill>
                  <a:srgbClr val="00B0F0"/>
                </a:solidFill>
                <a:effectLst/>
              </a:rPr>
              <a:t>part B </a:t>
            </a:r>
            <a:r>
              <a:rPr lang="en-US" sz="3000" dirty="0">
                <a:solidFill>
                  <a:srgbClr val="00B0F0"/>
                </a:solidFill>
                <a:effectLst/>
              </a:rPr>
              <a:t>add 14% glycerol </a:t>
            </a:r>
            <a:endParaRPr lang="en-US" sz="3000" dirty="0" smtClean="0">
              <a:solidFill>
                <a:srgbClr val="00B0F0"/>
              </a:solidFill>
              <a:effectLst/>
            </a:endParaRPr>
          </a:p>
          <a:p>
            <a:pPr lvl="3">
              <a:buFontTx/>
              <a:buChar char="-"/>
            </a:pPr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Both </a:t>
            </a:r>
            <a:r>
              <a:rPr lang="en-US" sz="30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parts should be cooled and stored at 5°C until the day of </a:t>
            </a:r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collection</a:t>
            </a:r>
          </a:p>
          <a:p>
            <a:pPr lvl="3">
              <a:buFontTx/>
              <a:buChar char="-"/>
            </a:pPr>
            <a:r>
              <a:rPr lang="en-US" sz="3200" dirty="0" smtClean="0">
                <a:solidFill>
                  <a:srgbClr val="FFC000"/>
                </a:solidFill>
                <a:effectLst/>
              </a:rPr>
              <a:t>Semen collect from the animal and store in water bath in </a:t>
            </a:r>
            <a:r>
              <a:rPr lang="en-US" sz="3200" dirty="0">
                <a:solidFill>
                  <a:srgbClr val="FFC000"/>
                </a:solidFill>
                <a:effectLst/>
              </a:rPr>
              <a:t>(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35°C</a:t>
            </a:r>
            <a:r>
              <a:rPr lang="en-US" sz="3200" dirty="0">
                <a:solidFill>
                  <a:srgbClr val="FFC000"/>
                </a:solidFill>
                <a:effectLst/>
              </a:rPr>
              <a:t>) </a:t>
            </a:r>
          </a:p>
          <a:p>
            <a:pPr lvl="3">
              <a:buFontTx/>
              <a:buChar char="-"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44699" y="386366"/>
            <a:ext cx="11964473" cy="6310647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Dilution</a:t>
            </a:r>
            <a:endParaRPr lang="en-US" sz="3600" dirty="0">
              <a:solidFill>
                <a:srgbClr val="FFFF00"/>
              </a:solidFill>
              <a:effectLst/>
            </a:endParaRPr>
          </a:p>
          <a:p>
            <a:pPr marL="1371600" lvl="3" indent="0">
              <a:buNone/>
            </a:pPr>
            <a:r>
              <a:rPr lang="en-US" sz="3400" dirty="0" smtClean="0">
                <a:solidFill>
                  <a:srgbClr val="92D050"/>
                </a:solidFill>
                <a:effectLst/>
              </a:rPr>
              <a:t>-Predilution </a:t>
            </a:r>
            <a:r>
              <a:rPr lang="en-US" sz="3400" dirty="0">
                <a:solidFill>
                  <a:srgbClr val="92D050"/>
                </a:solidFill>
                <a:effectLst/>
              </a:rPr>
              <a:t>of </a:t>
            </a:r>
            <a:r>
              <a:rPr lang="en-US" sz="3400" dirty="0" smtClean="0">
                <a:solidFill>
                  <a:srgbClr val="92D050"/>
                </a:solidFill>
                <a:effectLst/>
              </a:rPr>
              <a:t>the warm </a:t>
            </a:r>
            <a:r>
              <a:rPr lang="en-US" sz="3400" dirty="0">
                <a:solidFill>
                  <a:srgbClr val="92D050"/>
                </a:solidFill>
                <a:effectLst/>
              </a:rPr>
              <a:t>semen (</a:t>
            </a:r>
            <a:r>
              <a:rPr lang="en-US" sz="3400" dirty="0" smtClean="0">
                <a:solidFill>
                  <a:srgbClr val="92D050"/>
                </a:solidFill>
                <a:effectLst/>
              </a:rPr>
              <a:t>35°C</a:t>
            </a:r>
            <a:r>
              <a:rPr lang="en-US" sz="3400" dirty="0">
                <a:solidFill>
                  <a:srgbClr val="92D050"/>
                </a:solidFill>
                <a:effectLst/>
              </a:rPr>
              <a:t>) </a:t>
            </a:r>
            <a:r>
              <a:rPr lang="en-US" sz="3400" dirty="0" smtClean="0">
                <a:solidFill>
                  <a:srgbClr val="92D050"/>
                </a:solidFill>
                <a:effectLst/>
              </a:rPr>
              <a:t>with warm </a:t>
            </a:r>
            <a:r>
              <a:rPr lang="en-US" sz="3400" dirty="0">
                <a:solidFill>
                  <a:srgbClr val="92D050"/>
                </a:solidFill>
                <a:effectLst/>
              </a:rPr>
              <a:t>part </a:t>
            </a:r>
            <a:r>
              <a:rPr lang="en-US" sz="3400" dirty="0" smtClean="0">
                <a:solidFill>
                  <a:srgbClr val="92D050"/>
                </a:solidFill>
                <a:effectLst/>
              </a:rPr>
              <a:t>A </a:t>
            </a:r>
            <a:r>
              <a:rPr lang="en-US" sz="3400" dirty="0">
                <a:solidFill>
                  <a:srgbClr val="92D050"/>
                </a:solidFill>
                <a:effectLst/>
              </a:rPr>
              <a:t>(</a:t>
            </a:r>
            <a:r>
              <a:rPr lang="en-US" sz="3400" dirty="0" smtClean="0">
                <a:solidFill>
                  <a:srgbClr val="92D050"/>
                </a:solidFill>
                <a:effectLst/>
              </a:rPr>
              <a:t>35°C) diluter in water bath (1-2 hrs)</a:t>
            </a:r>
          </a:p>
          <a:p>
            <a:pPr lvl="3">
              <a:buFontTx/>
              <a:buChar char="-"/>
            </a:pPr>
            <a:r>
              <a:rPr lang="en-US" sz="3400" dirty="0" smtClean="0">
                <a:solidFill>
                  <a:srgbClr val="FFC000"/>
                </a:solidFill>
                <a:effectLst/>
              </a:rPr>
              <a:t>Cooling by placing </a:t>
            </a:r>
            <a:r>
              <a:rPr lang="en-US" sz="3400" dirty="0">
                <a:solidFill>
                  <a:srgbClr val="FFC000"/>
                </a:solidFill>
                <a:effectLst/>
              </a:rPr>
              <a:t>the prediluted 35°C semen container in a container of </a:t>
            </a:r>
            <a:r>
              <a:rPr lang="en-US" sz="3400" dirty="0" smtClean="0">
                <a:solidFill>
                  <a:srgbClr val="FFC000"/>
                </a:solidFill>
                <a:effectLst/>
              </a:rPr>
              <a:t>water in refrigerator </a:t>
            </a:r>
            <a:r>
              <a:rPr lang="en-US" sz="3400" dirty="0">
                <a:solidFill>
                  <a:srgbClr val="FFC000"/>
                </a:solidFill>
                <a:effectLst/>
              </a:rPr>
              <a:t>and </a:t>
            </a:r>
            <a:r>
              <a:rPr lang="en-US" sz="3400" dirty="0" smtClean="0">
                <a:solidFill>
                  <a:srgbClr val="FFC000"/>
                </a:solidFill>
                <a:effectLst/>
              </a:rPr>
              <a:t>cooled to 5°C</a:t>
            </a:r>
            <a:r>
              <a:rPr lang="en-US" sz="3400" dirty="0">
                <a:solidFill>
                  <a:srgbClr val="FFC000"/>
                </a:solidFill>
                <a:effectLst/>
              </a:rPr>
              <a:t> </a:t>
            </a:r>
            <a:r>
              <a:rPr lang="en-US" sz="3400" dirty="0" smtClean="0">
                <a:solidFill>
                  <a:srgbClr val="FFC000"/>
                </a:solidFill>
                <a:effectLst/>
              </a:rPr>
              <a:t>(45-60 min.) </a:t>
            </a:r>
          </a:p>
          <a:p>
            <a:pPr lvl="3">
              <a:buFontTx/>
              <a:buChar char="-"/>
            </a:pPr>
            <a:r>
              <a:rPr lang="en-US" sz="3400" dirty="0" smtClean="0">
                <a:solidFill>
                  <a:srgbClr val="FFC000"/>
                </a:solidFill>
                <a:effectLst/>
              </a:rPr>
              <a:t>Add part B (5°C) diluter to the mixture in 2 steps (between them 15 min.) and leave it for 3-4 hrs</a:t>
            </a:r>
            <a:r>
              <a:rPr lang="en-US" sz="3400" dirty="0">
                <a:solidFill>
                  <a:srgbClr val="FFC000"/>
                </a:solidFill>
                <a:effectLst/>
              </a:rPr>
              <a:t>. in 5°C  </a:t>
            </a:r>
            <a:r>
              <a:rPr lang="en-US" sz="3400" dirty="0" smtClean="0">
                <a:solidFill>
                  <a:srgbClr val="FFC000"/>
                </a:solidFill>
                <a:effectLst/>
              </a:rPr>
              <a:t>(equilibration period)   </a:t>
            </a:r>
          </a:p>
          <a:p>
            <a:pPr marL="1371600" lvl="3" indent="0">
              <a:buNone/>
            </a:pP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     </a:t>
            </a: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35102</TotalTime>
  <Words>572</Words>
  <Application>Microsoft Office PowerPoint</Application>
  <PresentationFormat>Widescreen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Rockwell</vt:lpstr>
      <vt:lpstr>Wingdings</vt:lpstr>
      <vt:lpstr>Damask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reviewer</cp:lastModifiedBy>
  <cp:revision>363</cp:revision>
  <dcterms:created xsi:type="dcterms:W3CDTF">2017-12-05T13:26:36Z</dcterms:created>
  <dcterms:modified xsi:type="dcterms:W3CDTF">2018-12-27T10:05:52Z</dcterms:modified>
</cp:coreProperties>
</file>