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380" r:id="rId2"/>
    <p:sldId id="385" r:id="rId3"/>
    <p:sldId id="399" r:id="rId4"/>
    <p:sldId id="386" r:id="rId5"/>
    <p:sldId id="400" r:id="rId6"/>
    <p:sldId id="384" r:id="rId7"/>
    <p:sldId id="394" r:id="rId8"/>
    <p:sldId id="391" r:id="rId9"/>
    <p:sldId id="392" r:id="rId10"/>
    <p:sldId id="393" r:id="rId11"/>
    <p:sldId id="389" r:id="rId12"/>
    <p:sldId id="396" r:id="rId13"/>
    <p:sldId id="397" r:id="rId14"/>
    <p:sldId id="401" r:id="rId15"/>
    <p:sldId id="402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27-Dec-18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27-Dec-18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27-Dec-18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27-Dec-18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27-Dec-18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27-Dec-18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27-Dec-18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27-Dec-18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27-Dec-18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27-Dec-18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27-Dec-18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27-Dec-18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27-Dec-18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27-Dec-18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27-Dec-18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27-Dec-18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27-Dec-18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27-Dec-18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167425"/>
            <a:ext cx="10353761" cy="113334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 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86366"/>
            <a:ext cx="11101590" cy="6310647"/>
          </a:xfrm>
        </p:spPr>
        <p:txBody>
          <a:bodyPr>
            <a:normAutofit/>
          </a:bodyPr>
          <a:lstStyle/>
          <a:p>
            <a:pPr marL="914400" lvl="2" indent="0" algn="ctr">
              <a:buNone/>
            </a:pPr>
            <a:endParaRPr lang="en-US" sz="4400" dirty="0" smtClean="0">
              <a:solidFill>
                <a:srgbClr val="FFFF00"/>
              </a:solidFill>
              <a:effectLst/>
            </a:endParaRPr>
          </a:p>
          <a:p>
            <a:pPr marL="914400" lvl="2" indent="0" algn="ctr">
              <a:buNone/>
            </a:pPr>
            <a:endParaRPr lang="en-US" sz="4400" dirty="0" smtClean="0">
              <a:solidFill>
                <a:srgbClr val="FFFF00"/>
              </a:solidFill>
              <a:effectLst/>
            </a:endParaRPr>
          </a:p>
          <a:p>
            <a:pPr marL="914400" lvl="2" indent="0" algn="ctr">
              <a:buNone/>
            </a:pPr>
            <a:r>
              <a:rPr lang="en-US" sz="4400" dirty="0" smtClean="0">
                <a:solidFill>
                  <a:srgbClr val="FFFF00"/>
                </a:solidFill>
                <a:effectLst/>
              </a:rPr>
              <a:t>Semen Diluters </a:t>
            </a:r>
          </a:p>
          <a:p>
            <a:pPr marL="914400" lvl="2" indent="0" algn="ctr">
              <a:buNone/>
            </a:pPr>
            <a:r>
              <a:rPr lang="en-US" sz="4400" dirty="0" smtClean="0">
                <a:solidFill>
                  <a:srgbClr val="FFFF00"/>
                </a:solidFill>
                <a:effectLst/>
              </a:rPr>
              <a:t>(Semen Extender)</a:t>
            </a:r>
          </a:p>
          <a:p>
            <a:pPr marL="914400" lvl="2" indent="0" algn="ctr">
              <a:buNone/>
            </a:pPr>
            <a:endParaRPr lang="en-US" sz="4400" dirty="0" smtClean="0"/>
          </a:p>
          <a:p>
            <a:pPr marL="1371600" lvl="3" indent="0" algn="ctr">
              <a:buNone/>
            </a:pPr>
            <a:endParaRPr lang="en-US" sz="4400" dirty="0" smtClean="0">
              <a:solidFill>
                <a:schemeClr val="accent5">
                  <a:lumMod val="40000"/>
                  <a:lumOff val="60000"/>
                </a:schemeClr>
              </a:solidFill>
              <a:effectLst/>
            </a:endParaRPr>
          </a:p>
          <a:p>
            <a:pPr lvl="2" algn="ctr"/>
            <a:endParaRPr lang="en-US" sz="4400" dirty="0" smtClean="0">
              <a:solidFill>
                <a:schemeClr val="accent5">
                  <a:lumMod val="40000"/>
                  <a:lumOff val="60000"/>
                </a:schemeClr>
              </a:solidFill>
              <a:effectLst/>
            </a:endParaRPr>
          </a:p>
          <a:p>
            <a:pPr marL="914400" lvl="2" indent="0" algn="ctr">
              <a:buNone/>
            </a:pPr>
            <a:endParaRPr lang="en-US" sz="4400" dirty="0" smtClean="0">
              <a:solidFill>
                <a:srgbClr val="FFC000"/>
              </a:solidFill>
              <a:effectLst/>
            </a:endParaRPr>
          </a:p>
          <a:p>
            <a:pPr lvl="4" algn="ctr"/>
            <a:endParaRPr lang="en-US" sz="4400" dirty="0" smtClean="0">
              <a:solidFill>
                <a:srgbClr val="00B0F0"/>
              </a:solidFill>
              <a:effectLst/>
            </a:endParaRPr>
          </a:p>
          <a:p>
            <a:pPr lvl="2" algn="ctr"/>
            <a:endParaRPr lang="en-US" sz="4400" dirty="0" smtClean="0">
              <a:solidFill>
                <a:srgbClr val="FFC000"/>
              </a:solidFill>
            </a:endParaRPr>
          </a:p>
          <a:p>
            <a:pPr marL="0" indent="0" algn="ctr">
              <a:buNone/>
            </a:pP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957375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167425"/>
            <a:ext cx="10353761" cy="113334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 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44699" y="386366"/>
            <a:ext cx="11964473" cy="6310647"/>
          </a:xfrm>
        </p:spPr>
        <p:txBody>
          <a:bodyPr>
            <a:normAutofit/>
          </a:bodyPr>
          <a:lstStyle/>
          <a:p>
            <a:pPr marL="914400" lvl="2" indent="0">
              <a:buNone/>
            </a:pPr>
            <a:r>
              <a:rPr lang="en-US" sz="3600" dirty="0" smtClean="0">
                <a:solidFill>
                  <a:srgbClr val="FFFF00"/>
                </a:solidFill>
                <a:effectLst/>
              </a:rPr>
              <a:t>Packaging</a:t>
            </a:r>
          </a:p>
          <a:p>
            <a:pPr lvl="2">
              <a:buFontTx/>
              <a:buChar char="-"/>
            </a:pPr>
            <a:r>
              <a:rPr lang="en-US" sz="3200" dirty="0" smtClean="0">
                <a:solidFill>
                  <a:schemeClr val="accent5">
                    <a:lumMod val="40000"/>
                    <a:lumOff val="60000"/>
                  </a:schemeClr>
                </a:solidFill>
                <a:effectLst/>
              </a:rPr>
              <a:t>Glass </a:t>
            </a:r>
            <a:r>
              <a:rPr lang="en-US" sz="3200" dirty="0">
                <a:solidFill>
                  <a:schemeClr val="accent5">
                    <a:lumMod val="40000"/>
                    <a:lumOff val="60000"/>
                  </a:schemeClr>
                </a:solidFill>
                <a:effectLst/>
              </a:rPr>
              <a:t>ampules with </a:t>
            </a:r>
            <a:r>
              <a:rPr lang="en-US" sz="3200" dirty="0" smtClean="0">
                <a:solidFill>
                  <a:schemeClr val="accent5">
                    <a:lumMod val="40000"/>
                    <a:lumOff val="60000"/>
                  </a:schemeClr>
                </a:solidFill>
                <a:effectLst/>
              </a:rPr>
              <a:t>0.5-ml</a:t>
            </a:r>
          </a:p>
          <a:p>
            <a:pPr lvl="2">
              <a:buFontTx/>
              <a:buChar char="-"/>
            </a:pPr>
            <a:r>
              <a:rPr lang="en-US" sz="3200" dirty="0" smtClean="0">
                <a:solidFill>
                  <a:schemeClr val="accent5">
                    <a:lumMod val="40000"/>
                    <a:lumOff val="60000"/>
                  </a:schemeClr>
                </a:solidFill>
                <a:effectLst/>
              </a:rPr>
              <a:t>plastic straw with </a:t>
            </a:r>
            <a:r>
              <a:rPr lang="en-US" sz="3200" dirty="0">
                <a:solidFill>
                  <a:schemeClr val="accent5">
                    <a:lumMod val="40000"/>
                    <a:lumOff val="60000"/>
                  </a:schemeClr>
                </a:solidFill>
                <a:effectLst/>
              </a:rPr>
              <a:t>0.5-ml </a:t>
            </a:r>
            <a:endParaRPr lang="en-US" sz="3200" dirty="0" smtClean="0">
              <a:solidFill>
                <a:schemeClr val="accent5">
                  <a:lumMod val="40000"/>
                  <a:lumOff val="60000"/>
                </a:schemeClr>
              </a:solidFill>
              <a:effectLst/>
            </a:endParaRPr>
          </a:p>
          <a:p>
            <a:pPr lvl="2">
              <a:buFontTx/>
              <a:buChar char="-"/>
            </a:pPr>
            <a:r>
              <a:rPr lang="en-US" sz="3200" dirty="0">
                <a:solidFill>
                  <a:schemeClr val="accent5">
                    <a:lumMod val="40000"/>
                    <a:lumOff val="60000"/>
                  </a:schemeClr>
                </a:solidFill>
                <a:effectLst/>
              </a:rPr>
              <a:t>In </a:t>
            </a:r>
            <a:r>
              <a:rPr lang="en-US" sz="3200" dirty="0" smtClean="0">
                <a:solidFill>
                  <a:schemeClr val="accent5">
                    <a:lumMod val="40000"/>
                    <a:lumOff val="60000"/>
                  </a:schemeClr>
                </a:solidFill>
                <a:effectLst/>
              </a:rPr>
              <a:t>5°C </a:t>
            </a:r>
          </a:p>
          <a:p>
            <a:pPr lvl="2">
              <a:buFontTx/>
              <a:buChar char="-"/>
            </a:pPr>
            <a:r>
              <a:rPr lang="en-US" sz="3200" dirty="0" smtClean="0">
                <a:solidFill>
                  <a:schemeClr val="accent5">
                    <a:lumMod val="40000"/>
                    <a:lumOff val="60000"/>
                  </a:schemeClr>
                </a:solidFill>
                <a:effectLst/>
              </a:rPr>
              <a:t>During equilibration period </a:t>
            </a:r>
          </a:p>
          <a:p>
            <a:pPr lvl="2"/>
            <a:endParaRPr lang="en-US" sz="3200" dirty="0" smtClean="0">
              <a:solidFill>
                <a:schemeClr val="accent5">
                  <a:lumMod val="40000"/>
                  <a:lumOff val="60000"/>
                </a:schemeClr>
              </a:solidFill>
              <a:effectLst/>
            </a:endParaRPr>
          </a:p>
          <a:p>
            <a:pPr marL="914400" lvl="2" indent="0">
              <a:buNone/>
            </a:pPr>
            <a:endParaRPr lang="en-US" sz="2800" dirty="0">
              <a:solidFill>
                <a:srgbClr val="FFC000"/>
              </a:solidFill>
              <a:effectLst/>
            </a:endParaRPr>
          </a:p>
          <a:p>
            <a:pPr lvl="4"/>
            <a:endParaRPr lang="en-US" sz="2800" dirty="0" smtClean="0">
              <a:solidFill>
                <a:srgbClr val="00B0F0"/>
              </a:solidFill>
              <a:effectLst/>
            </a:endParaRPr>
          </a:p>
          <a:p>
            <a:pPr lvl="2"/>
            <a:endParaRPr lang="en-US" sz="2200" dirty="0">
              <a:solidFill>
                <a:srgbClr val="FFC000"/>
              </a:solidFill>
            </a:endParaRP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3532" y="3799268"/>
            <a:ext cx="4747744" cy="2781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2026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167425"/>
            <a:ext cx="10353761" cy="113334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 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44699" y="386366"/>
            <a:ext cx="11964473" cy="6310647"/>
          </a:xfrm>
        </p:spPr>
        <p:txBody>
          <a:bodyPr>
            <a:normAutofit/>
          </a:bodyPr>
          <a:lstStyle/>
          <a:p>
            <a:pPr marL="914400" lvl="2" indent="0">
              <a:buNone/>
            </a:pPr>
            <a:r>
              <a:rPr lang="en-US" sz="3600" dirty="0" smtClean="0">
                <a:solidFill>
                  <a:srgbClr val="FFFF00"/>
                </a:solidFill>
                <a:effectLst/>
              </a:rPr>
              <a:t>Freezing</a:t>
            </a:r>
          </a:p>
          <a:p>
            <a:pPr lvl="2">
              <a:buFontTx/>
              <a:buChar char="-"/>
            </a:pPr>
            <a:r>
              <a:rPr lang="en-US" sz="3600" dirty="0" smtClean="0">
                <a:solidFill>
                  <a:srgbClr val="92D050"/>
                </a:solidFill>
                <a:effectLst/>
              </a:rPr>
              <a:t>Two steps for freezing </a:t>
            </a:r>
          </a:p>
          <a:p>
            <a:pPr lvl="3">
              <a:buFontTx/>
              <a:buChar char="-"/>
            </a:pPr>
            <a:r>
              <a:rPr lang="en-US" sz="3400" dirty="0" smtClean="0">
                <a:solidFill>
                  <a:schemeClr val="accent5">
                    <a:lumMod val="40000"/>
                    <a:lumOff val="60000"/>
                  </a:schemeClr>
                </a:solidFill>
                <a:effectLst/>
              </a:rPr>
              <a:t>Above the nitrogen (5.5 cm) through nitrogen vapors to reach </a:t>
            </a:r>
            <a:r>
              <a:rPr lang="en-US" sz="3400" dirty="0">
                <a:solidFill>
                  <a:schemeClr val="accent5">
                    <a:lumMod val="40000"/>
                    <a:lumOff val="60000"/>
                  </a:schemeClr>
                </a:solidFill>
                <a:effectLst/>
              </a:rPr>
              <a:t>-80°C </a:t>
            </a:r>
            <a:r>
              <a:rPr lang="en-US" sz="3400" dirty="0" smtClean="0">
                <a:solidFill>
                  <a:schemeClr val="accent5">
                    <a:lumMod val="40000"/>
                    <a:lumOff val="60000"/>
                  </a:schemeClr>
                </a:solidFill>
                <a:effectLst/>
              </a:rPr>
              <a:t>for 10 min.</a:t>
            </a:r>
          </a:p>
          <a:p>
            <a:pPr lvl="3">
              <a:buFontTx/>
              <a:buChar char="-"/>
            </a:pPr>
            <a:r>
              <a:rPr lang="en-US" sz="3400" dirty="0" smtClean="0">
                <a:solidFill>
                  <a:srgbClr val="00B0F0"/>
                </a:solidFill>
                <a:effectLst/>
              </a:rPr>
              <a:t>Storage in liquid nitrogen in </a:t>
            </a:r>
            <a:r>
              <a:rPr lang="en-US" sz="3400" dirty="0">
                <a:solidFill>
                  <a:srgbClr val="00B0F0"/>
                </a:solidFill>
                <a:effectLst/>
              </a:rPr>
              <a:t>- </a:t>
            </a:r>
            <a:r>
              <a:rPr lang="en-US" sz="3400" dirty="0" smtClean="0">
                <a:solidFill>
                  <a:srgbClr val="00B0F0"/>
                </a:solidFill>
                <a:effectLst/>
              </a:rPr>
              <a:t>196°C</a:t>
            </a:r>
            <a:endParaRPr lang="en-US" sz="3400" dirty="0">
              <a:solidFill>
                <a:schemeClr val="accent5">
                  <a:lumMod val="40000"/>
                  <a:lumOff val="60000"/>
                </a:schemeClr>
              </a:solidFill>
              <a:effectLst/>
            </a:endParaRPr>
          </a:p>
          <a:p>
            <a:pPr marL="914400" lvl="2" indent="0">
              <a:buNone/>
            </a:pPr>
            <a:endParaRPr lang="en-US" sz="3000" dirty="0"/>
          </a:p>
          <a:p>
            <a:pPr marL="1371600" lvl="3" indent="0">
              <a:buNone/>
            </a:pPr>
            <a:endParaRPr lang="en-US" sz="3000" dirty="0" smtClean="0">
              <a:solidFill>
                <a:schemeClr val="accent5">
                  <a:lumMod val="40000"/>
                  <a:lumOff val="60000"/>
                </a:schemeClr>
              </a:solidFill>
              <a:effectLst/>
            </a:endParaRPr>
          </a:p>
          <a:p>
            <a:pPr lvl="2"/>
            <a:endParaRPr lang="en-US" sz="3200" dirty="0" smtClean="0">
              <a:solidFill>
                <a:schemeClr val="accent5">
                  <a:lumMod val="40000"/>
                  <a:lumOff val="60000"/>
                </a:schemeClr>
              </a:solidFill>
              <a:effectLst/>
            </a:endParaRPr>
          </a:p>
          <a:p>
            <a:pPr marL="914400" lvl="2" indent="0">
              <a:buNone/>
            </a:pPr>
            <a:endParaRPr lang="en-US" sz="2800" dirty="0">
              <a:solidFill>
                <a:srgbClr val="FFC000"/>
              </a:solidFill>
              <a:effectLst/>
            </a:endParaRPr>
          </a:p>
          <a:p>
            <a:pPr lvl="4"/>
            <a:endParaRPr lang="en-US" sz="2800" dirty="0" smtClean="0">
              <a:solidFill>
                <a:srgbClr val="00B0F0"/>
              </a:solidFill>
              <a:effectLst/>
            </a:endParaRPr>
          </a:p>
          <a:p>
            <a:pPr lvl="2"/>
            <a:endParaRPr lang="en-US" sz="2200" dirty="0">
              <a:solidFill>
                <a:srgbClr val="FFC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510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167425"/>
            <a:ext cx="10353761" cy="113334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 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44699" y="2112135"/>
            <a:ext cx="11964473" cy="4584878"/>
          </a:xfrm>
        </p:spPr>
        <p:txBody>
          <a:bodyPr>
            <a:normAutofit/>
          </a:bodyPr>
          <a:lstStyle/>
          <a:p>
            <a:pPr marL="914400" lvl="2" indent="0" algn="ctr">
              <a:buNone/>
            </a:pPr>
            <a:r>
              <a:rPr lang="en-US" sz="5400" dirty="0">
                <a:solidFill>
                  <a:srgbClr val="FFFF00"/>
                </a:solidFill>
                <a:effectLst/>
              </a:rPr>
              <a:t>ENERGY METABOLISM BY SPERMATOZOA</a:t>
            </a:r>
            <a:endParaRPr lang="en-US" sz="3000" dirty="0"/>
          </a:p>
          <a:p>
            <a:pPr marL="1371600" lvl="3" indent="0">
              <a:buNone/>
            </a:pPr>
            <a:endParaRPr lang="en-US" sz="3000" dirty="0" smtClean="0">
              <a:solidFill>
                <a:schemeClr val="accent5">
                  <a:lumMod val="40000"/>
                  <a:lumOff val="60000"/>
                </a:schemeClr>
              </a:solidFill>
              <a:effectLst/>
            </a:endParaRPr>
          </a:p>
          <a:p>
            <a:pPr lvl="2"/>
            <a:endParaRPr lang="en-US" sz="3200" dirty="0" smtClean="0">
              <a:solidFill>
                <a:schemeClr val="accent5">
                  <a:lumMod val="40000"/>
                  <a:lumOff val="60000"/>
                </a:schemeClr>
              </a:solidFill>
              <a:effectLst/>
            </a:endParaRPr>
          </a:p>
          <a:p>
            <a:pPr marL="914400" lvl="2" indent="0">
              <a:buNone/>
            </a:pPr>
            <a:endParaRPr lang="en-US" sz="2800" dirty="0">
              <a:solidFill>
                <a:srgbClr val="FFC000"/>
              </a:solidFill>
              <a:effectLst/>
            </a:endParaRPr>
          </a:p>
          <a:p>
            <a:pPr lvl="4"/>
            <a:endParaRPr lang="en-US" sz="2800" dirty="0" smtClean="0">
              <a:solidFill>
                <a:srgbClr val="00B0F0"/>
              </a:solidFill>
              <a:effectLst/>
            </a:endParaRPr>
          </a:p>
          <a:p>
            <a:pPr lvl="2"/>
            <a:endParaRPr lang="en-US" sz="2200" dirty="0">
              <a:solidFill>
                <a:srgbClr val="FFC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5210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167425"/>
            <a:ext cx="10353761" cy="113334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 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44699" y="386366"/>
            <a:ext cx="11964473" cy="6310647"/>
          </a:xfrm>
        </p:spPr>
        <p:txBody>
          <a:bodyPr>
            <a:normAutofit/>
          </a:bodyPr>
          <a:lstStyle/>
          <a:p>
            <a:pPr lvl="2"/>
            <a:r>
              <a:rPr lang="en-US" sz="3200" dirty="0" smtClean="0">
                <a:solidFill>
                  <a:srgbClr val="FFFF00"/>
                </a:solidFill>
                <a:effectLst/>
              </a:rPr>
              <a:t> </a:t>
            </a:r>
            <a:r>
              <a:rPr lang="en-US" sz="3200" dirty="0">
                <a:solidFill>
                  <a:srgbClr val="FFFF00"/>
                </a:solidFill>
                <a:effectLst/>
              </a:rPr>
              <a:t>Energy metabolism is the means by which spermatozoa convert energy substrates into </a:t>
            </a:r>
            <a:r>
              <a:rPr lang="en-US" sz="3200" dirty="0" smtClean="0">
                <a:solidFill>
                  <a:srgbClr val="FFFF00"/>
                </a:solidFill>
                <a:effectLst/>
              </a:rPr>
              <a:t>usable forms </a:t>
            </a:r>
            <a:r>
              <a:rPr lang="en-US" sz="3200" dirty="0">
                <a:solidFill>
                  <a:srgbClr val="FFFF00"/>
                </a:solidFill>
                <a:effectLst/>
              </a:rPr>
              <a:t>of </a:t>
            </a:r>
            <a:r>
              <a:rPr lang="en-US" sz="3200" dirty="0" smtClean="0">
                <a:solidFill>
                  <a:srgbClr val="FFFF00"/>
                </a:solidFill>
                <a:effectLst/>
              </a:rPr>
              <a:t>energy</a:t>
            </a:r>
          </a:p>
          <a:p>
            <a:pPr lvl="2"/>
            <a:r>
              <a:rPr lang="en-US" sz="3000" dirty="0">
                <a:solidFill>
                  <a:schemeClr val="accent5">
                    <a:lumMod val="40000"/>
                    <a:lumOff val="60000"/>
                  </a:schemeClr>
                </a:solidFill>
                <a:effectLst/>
              </a:rPr>
              <a:t>Enzymes </a:t>
            </a:r>
            <a:r>
              <a:rPr lang="en-US" sz="3000" dirty="0" smtClean="0">
                <a:solidFill>
                  <a:schemeClr val="accent5">
                    <a:lumMod val="40000"/>
                    <a:lumOff val="60000"/>
                  </a:schemeClr>
                </a:solidFill>
                <a:effectLst/>
              </a:rPr>
              <a:t>of mitochondria responsible for this metabolism </a:t>
            </a:r>
          </a:p>
          <a:p>
            <a:pPr lvl="2"/>
            <a:r>
              <a:rPr lang="en-US" sz="3000" dirty="0" smtClean="0">
                <a:solidFill>
                  <a:schemeClr val="accent5">
                    <a:lumMod val="40000"/>
                    <a:lumOff val="60000"/>
                  </a:schemeClr>
                </a:solidFill>
                <a:effectLst/>
              </a:rPr>
              <a:t> </a:t>
            </a:r>
            <a:r>
              <a:rPr lang="en-US" sz="3000" dirty="0">
                <a:solidFill>
                  <a:srgbClr val="92D050"/>
                </a:solidFill>
                <a:effectLst/>
              </a:rPr>
              <a:t>F</a:t>
            </a:r>
            <a:r>
              <a:rPr lang="en-US" sz="3000" dirty="0" smtClean="0">
                <a:solidFill>
                  <a:srgbClr val="92D050"/>
                </a:solidFill>
                <a:effectLst/>
              </a:rPr>
              <a:t>ructose</a:t>
            </a:r>
            <a:r>
              <a:rPr lang="en-US" sz="3000" dirty="0">
                <a:solidFill>
                  <a:srgbClr val="92D050"/>
                </a:solidFill>
                <a:effectLst/>
              </a:rPr>
              <a:t>, sorbitol, and </a:t>
            </a:r>
            <a:r>
              <a:rPr lang="en-US" sz="3000" dirty="0" smtClean="0">
                <a:solidFill>
                  <a:srgbClr val="92D050"/>
                </a:solidFill>
                <a:effectLst/>
              </a:rPr>
              <a:t>GPC </a:t>
            </a:r>
            <a:r>
              <a:rPr lang="en-US" sz="3000" dirty="0">
                <a:solidFill>
                  <a:srgbClr val="92D050"/>
                </a:solidFill>
                <a:effectLst/>
              </a:rPr>
              <a:t>which are present in seminal </a:t>
            </a:r>
            <a:r>
              <a:rPr lang="en-US" sz="3000" dirty="0" smtClean="0">
                <a:solidFill>
                  <a:srgbClr val="92D050"/>
                </a:solidFill>
                <a:effectLst/>
              </a:rPr>
              <a:t>plasma</a:t>
            </a:r>
          </a:p>
          <a:p>
            <a:pPr lvl="2"/>
            <a:r>
              <a:rPr lang="en-US" sz="3000" dirty="0">
                <a:solidFill>
                  <a:srgbClr val="FFC000"/>
                </a:solidFill>
                <a:effectLst/>
              </a:rPr>
              <a:t>P</a:t>
            </a:r>
            <a:r>
              <a:rPr lang="en-US" sz="3000" dirty="0" smtClean="0">
                <a:solidFill>
                  <a:srgbClr val="FFC000"/>
                </a:solidFill>
                <a:effectLst/>
              </a:rPr>
              <a:t>lasmalogen</a:t>
            </a:r>
            <a:r>
              <a:rPr lang="en-US" sz="3000" dirty="0">
                <a:solidFill>
                  <a:srgbClr val="FFC000"/>
                </a:solidFill>
                <a:effectLst/>
              </a:rPr>
              <a:t>, </a:t>
            </a:r>
            <a:r>
              <a:rPr lang="en-US" sz="3000" dirty="0" smtClean="0">
                <a:solidFill>
                  <a:srgbClr val="FFC000"/>
                </a:solidFill>
                <a:effectLst/>
              </a:rPr>
              <a:t>a lipid </a:t>
            </a:r>
            <a:r>
              <a:rPr lang="en-US" sz="3000" dirty="0">
                <a:solidFill>
                  <a:srgbClr val="FFC000"/>
                </a:solidFill>
                <a:effectLst/>
              </a:rPr>
              <a:t>found within the </a:t>
            </a:r>
            <a:r>
              <a:rPr lang="en-US" sz="3000" dirty="0" smtClean="0">
                <a:solidFill>
                  <a:srgbClr val="FFC000"/>
                </a:solidFill>
                <a:effectLst/>
              </a:rPr>
              <a:t>spermatozoa </a:t>
            </a:r>
            <a:r>
              <a:rPr lang="en-US" sz="3000" dirty="0">
                <a:solidFill>
                  <a:srgbClr val="FFC000"/>
                </a:solidFill>
                <a:effectLst/>
              </a:rPr>
              <a:t>is an energy reserve that can be used when other </a:t>
            </a:r>
            <a:r>
              <a:rPr lang="en-US" sz="3000" dirty="0" smtClean="0">
                <a:solidFill>
                  <a:srgbClr val="FFC000"/>
                </a:solidFill>
                <a:effectLst/>
              </a:rPr>
              <a:t>substrates are limiting</a:t>
            </a:r>
          </a:p>
          <a:p>
            <a:pPr lvl="2"/>
            <a:r>
              <a:rPr lang="en-US" sz="3000" dirty="0">
                <a:solidFill>
                  <a:srgbClr val="00B0F0"/>
                </a:solidFill>
                <a:effectLst/>
              </a:rPr>
              <a:t>Adenosine triphosphate (ATP), a high-energy compound, is the form of energy </a:t>
            </a:r>
            <a:r>
              <a:rPr lang="en-US" sz="3000" dirty="0" smtClean="0">
                <a:solidFill>
                  <a:srgbClr val="00B0F0"/>
                </a:solidFill>
                <a:effectLst/>
              </a:rPr>
              <a:t>that can </a:t>
            </a:r>
            <a:r>
              <a:rPr lang="en-US" sz="3000" dirty="0">
                <a:solidFill>
                  <a:srgbClr val="00B0F0"/>
                </a:solidFill>
                <a:effectLst/>
              </a:rPr>
              <a:t>be used by </a:t>
            </a:r>
            <a:r>
              <a:rPr lang="en-US" sz="3000" dirty="0" smtClean="0">
                <a:solidFill>
                  <a:srgbClr val="00B0F0"/>
                </a:solidFill>
                <a:effectLst/>
              </a:rPr>
              <a:t>spermatozoa</a:t>
            </a:r>
          </a:p>
          <a:p>
            <a:pPr lvl="2"/>
            <a:endParaRPr lang="en-US" sz="3200" dirty="0" smtClean="0">
              <a:solidFill>
                <a:schemeClr val="accent5">
                  <a:lumMod val="40000"/>
                  <a:lumOff val="60000"/>
                </a:schemeClr>
              </a:solidFill>
              <a:effectLst/>
            </a:endParaRPr>
          </a:p>
          <a:p>
            <a:pPr marL="914400" lvl="2" indent="0">
              <a:buNone/>
            </a:pPr>
            <a:endParaRPr lang="en-US" sz="2800" dirty="0">
              <a:solidFill>
                <a:srgbClr val="FFC000"/>
              </a:solidFill>
              <a:effectLst/>
            </a:endParaRPr>
          </a:p>
          <a:p>
            <a:pPr lvl="4"/>
            <a:endParaRPr lang="en-US" sz="2800" dirty="0" smtClean="0">
              <a:solidFill>
                <a:srgbClr val="00B0F0"/>
              </a:solidFill>
              <a:effectLst/>
            </a:endParaRPr>
          </a:p>
          <a:p>
            <a:pPr lvl="2"/>
            <a:endParaRPr lang="en-US" sz="2200" dirty="0">
              <a:solidFill>
                <a:srgbClr val="FFC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989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167425"/>
            <a:ext cx="10353761" cy="113334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 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44699" y="386366"/>
            <a:ext cx="11964473" cy="6310647"/>
          </a:xfrm>
        </p:spPr>
        <p:txBody>
          <a:bodyPr>
            <a:normAutofit/>
          </a:bodyPr>
          <a:lstStyle/>
          <a:p>
            <a:pPr marL="914400" lvl="2" indent="0">
              <a:buNone/>
            </a:pPr>
            <a:endParaRPr lang="en-US" sz="3200" dirty="0" smtClean="0">
              <a:solidFill>
                <a:srgbClr val="FFFF00"/>
              </a:solidFill>
              <a:effectLst/>
            </a:endParaRPr>
          </a:p>
          <a:p>
            <a:pPr lvl="2"/>
            <a:endParaRPr lang="en-US" sz="3200" dirty="0">
              <a:solidFill>
                <a:srgbClr val="FFFF00"/>
              </a:solidFill>
              <a:effectLst/>
            </a:endParaRPr>
          </a:p>
          <a:p>
            <a:pPr lvl="2"/>
            <a:r>
              <a:rPr lang="pt-BR" sz="3200" dirty="0" smtClean="0"/>
              <a:t>ATP </a:t>
            </a:r>
            <a:r>
              <a:rPr lang="pt-BR" sz="3200" dirty="0"/>
              <a:t>+ H20 </a:t>
            </a:r>
            <a:r>
              <a:rPr lang="pt-BR" sz="3200" dirty="0" smtClean="0"/>
              <a:t>          ADP </a:t>
            </a:r>
            <a:r>
              <a:rPr lang="pt-BR" sz="3200" dirty="0"/>
              <a:t>+ H3P04 + 7,000 </a:t>
            </a:r>
            <a:r>
              <a:rPr lang="pt-BR" sz="3200" dirty="0" smtClean="0"/>
              <a:t>calories/mole</a:t>
            </a:r>
            <a:endParaRPr lang="en-US" sz="3200" dirty="0">
              <a:solidFill>
                <a:schemeClr val="accent5">
                  <a:lumMod val="40000"/>
                  <a:lumOff val="60000"/>
                </a:schemeClr>
              </a:solidFill>
              <a:effectLst/>
            </a:endParaRPr>
          </a:p>
          <a:p>
            <a:pPr lvl="2"/>
            <a:endParaRPr lang="en-US" sz="3200" dirty="0" smtClean="0">
              <a:solidFill>
                <a:schemeClr val="accent5">
                  <a:lumMod val="40000"/>
                  <a:lumOff val="60000"/>
                </a:schemeClr>
              </a:solidFill>
              <a:effectLst/>
            </a:endParaRPr>
          </a:p>
          <a:p>
            <a:pPr lvl="2"/>
            <a:r>
              <a:rPr lang="en-US" sz="2800" dirty="0">
                <a:solidFill>
                  <a:srgbClr val="00B0F0"/>
                </a:solidFill>
                <a:effectLst/>
              </a:rPr>
              <a:t>Fructose  </a:t>
            </a:r>
            <a:r>
              <a:rPr lang="en-US" sz="2800" dirty="0" smtClean="0">
                <a:solidFill>
                  <a:srgbClr val="00B0F0"/>
                </a:solidFill>
                <a:effectLst/>
              </a:rPr>
              <a:t>          2 </a:t>
            </a:r>
            <a:r>
              <a:rPr lang="en-US" sz="2800" dirty="0">
                <a:solidFill>
                  <a:srgbClr val="00B0F0"/>
                </a:solidFill>
                <a:effectLst/>
              </a:rPr>
              <a:t>lactic acid + 2 ATP </a:t>
            </a:r>
            <a:r>
              <a:rPr lang="en-US" sz="2800" dirty="0" smtClean="0">
                <a:solidFill>
                  <a:srgbClr val="00B0F0"/>
                </a:solidFill>
                <a:effectLst/>
              </a:rPr>
              <a:t>  (an aerobically)</a:t>
            </a:r>
          </a:p>
          <a:p>
            <a:pPr lvl="2"/>
            <a:endParaRPr lang="en-US" sz="2200" dirty="0" smtClean="0">
              <a:solidFill>
                <a:srgbClr val="FFC000"/>
              </a:solidFill>
            </a:endParaRPr>
          </a:p>
          <a:p>
            <a:pPr lvl="2"/>
            <a:r>
              <a:rPr lang="en-US" sz="2800" dirty="0">
                <a:solidFill>
                  <a:srgbClr val="FFC000"/>
                </a:solidFill>
              </a:rPr>
              <a:t>Fructose </a:t>
            </a:r>
            <a:r>
              <a:rPr lang="en-US" sz="2800" dirty="0" smtClean="0">
                <a:solidFill>
                  <a:srgbClr val="FFC000"/>
                </a:solidFill>
              </a:rPr>
              <a:t>            CO2 </a:t>
            </a:r>
            <a:r>
              <a:rPr lang="en-US" sz="2800" dirty="0">
                <a:solidFill>
                  <a:srgbClr val="FFC000"/>
                </a:solidFill>
              </a:rPr>
              <a:t>+ H20 + 38 ATP </a:t>
            </a:r>
            <a:r>
              <a:rPr lang="en-US" sz="2800" dirty="0" smtClean="0">
                <a:solidFill>
                  <a:srgbClr val="FFC000"/>
                </a:solidFill>
              </a:rPr>
              <a:t>(aerobically)</a:t>
            </a:r>
            <a:endParaRPr lang="en-US" sz="2800" dirty="0">
              <a:solidFill>
                <a:srgbClr val="FFC000"/>
              </a:solidFill>
            </a:endParaRPr>
          </a:p>
          <a:p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2972681" y="1770135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2483477" y="3067789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2483477" y="411241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975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167425"/>
            <a:ext cx="10353761" cy="113334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 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44699" y="386366"/>
            <a:ext cx="11964473" cy="6310647"/>
          </a:xfrm>
        </p:spPr>
        <p:txBody>
          <a:bodyPr>
            <a:normAutofit/>
          </a:bodyPr>
          <a:lstStyle/>
          <a:p>
            <a:pPr marL="914400" lvl="2" indent="0">
              <a:buNone/>
            </a:pPr>
            <a:r>
              <a:rPr lang="en-US" sz="4000" dirty="0" smtClean="0">
                <a:solidFill>
                  <a:srgbClr val="00B0F0"/>
                </a:solidFill>
                <a:effectLst/>
              </a:rPr>
              <a:t>Factor affecting on sperm metabolism </a:t>
            </a:r>
          </a:p>
          <a:p>
            <a:pPr lvl="2"/>
            <a:r>
              <a:rPr lang="en-US" sz="3200" dirty="0" smtClean="0">
                <a:solidFill>
                  <a:srgbClr val="FFFF00"/>
                </a:solidFill>
                <a:effectLst/>
              </a:rPr>
              <a:t>Temperature</a:t>
            </a:r>
          </a:p>
          <a:p>
            <a:pPr lvl="2"/>
            <a:r>
              <a:rPr lang="en-US" sz="3200" dirty="0" smtClean="0">
                <a:solidFill>
                  <a:srgbClr val="FFFF00"/>
                </a:solidFill>
                <a:effectLst/>
              </a:rPr>
              <a:t>PH</a:t>
            </a:r>
          </a:p>
          <a:p>
            <a:pPr lvl="2"/>
            <a:r>
              <a:rPr lang="en-US" sz="3200" dirty="0" smtClean="0">
                <a:solidFill>
                  <a:srgbClr val="FFFF00"/>
                </a:solidFill>
                <a:effectLst/>
              </a:rPr>
              <a:t>Osmotic pressure</a:t>
            </a:r>
          </a:p>
          <a:p>
            <a:pPr lvl="2"/>
            <a:r>
              <a:rPr lang="en-US" sz="3200" dirty="0" smtClean="0">
                <a:solidFill>
                  <a:srgbClr val="FFFF00"/>
                </a:solidFill>
                <a:effectLst/>
              </a:rPr>
              <a:t>Sperm concentration </a:t>
            </a:r>
          </a:p>
          <a:p>
            <a:pPr lvl="2"/>
            <a:r>
              <a:rPr lang="en-US" sz="3200" dirty="0" smtClean="0">
                <a:solidFill>
                  <a:srgbClr val="FFFF00"/>
                </a:solidFill>
                <a:effectLst/>
              </a:rPr>
              <a:t>Hormones </a:t>
            </a:r>
          </a:p>
          <a:p>
            <a:pPr lvl="2"/>
            <a:r>
              <a:rPr lang="en-US" sz="3200" dirty="0" smtClean="0">
                <a:solidFill>
                  <a:srgbClr val="FFFF00"/>
                </a:solidFill>
                <a:effectLst/>
              </a:rPr>
              <a:t>Gases </a:t>
            </a:r>
          </a:p>
          <a:p>
            <a:pPr lvl="2"/>
            <a:r>
              <a:rPr lang="en-US" sz="3200" dirty="0" smtClean="0">
                <a:solidFill>
                  <a:srgbClr val="FFFF00"/>
                </a:solidFill>
                <a:effectLst/>
              </a:rPr>
              <a:t>Light </a:t>
            </a:r>
          </a:p>
          <a:p>
            <a:pPr lvl="2"/>
            <a:r>
              <a:rPr lang="en-US" sz="3200" dirty="0" smtClean="0">
                <a:solidFill>
                  <a:srgbClr val="FFFF00"/>
                </a:solidFill>
                <a:effectLst/>
              </a:rPr>
              <a:t>Antimicrobial agents  </a:t>
            </a:r>
          </a:p>
          <a:p>
            <a:pPr lvl="2"/>
            <a:endParaRPr lang="en-US" sz="3000" dirty="0" smtClean="0">
              <a:solidFill>
                <a:srgbClr val="00B0F0"/>
              </a:solidFill>
              <a:effectLst/>
            </a:endParaRPr>
          </a:p>
          <a:p>
            <a:pPr lvl="2"/>
            <a:endParaRPr lang="en-US" sz="3200" dirty="0" smtClean="0">
              <a:solidFill>
                <a:schemeClr val="accent5">
                  <a:lumMod val="40000"/>
                  <a:lumOff val="60000"/>
                </a:schemeClr>
              </a:solidFill>
              <a:effectLst/>
            </a:endParaRPr>
          </a:p>
          <a:p>
            <a:pPr marL="914400" lvl="2" indent="0">
              <a:buNone/>
            </a:pPr>
            <a:endParaRPr lang="en-US" sz="2800" dirty="0">
              <a:solidFill>
                <a:srgbClr val="FFC000"/>
              </a:solidFill>
              <a:effectLst/>
            </a:endParaRPr>
          </a:p>
          <a:p>
            <a:pPr lvl="4"/>
            <a:endParaRPr lang="en-US" sz="2800" dirty="0" smtClean="0">
              <a:solidFill>
                <a:srgbClr val="00B0F0"/>
              </a:solidFill>
              <a:effectLst/>
            </a:endParaRPr>
          </a:p>
          <a:p>
            <a:pPr lvl="2"/>
            <a:endParaRPr lang="en-US" sz="2200" dirty="0">
              <a:solidFill>
                <a:srgbClr val="FFC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040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167425"/>
            <a:ext cx="10353761" cy="113334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 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44699" y="386366"/>
            <a:ext cx="11964473" cy="6310647"/>
          </a:xfrm>
        </p:spPr>
        <p:txBody>
          <a:bodyPr>
            <a:normAutofit/>
          </a:bodyPr>
          <a:lstStyle/>
          <a:p>
            <a:pPr marL="914400" lvl="2" indent="0">
              <a:buNone/>
            </a:pPr>
            <a:r>
              <a:rPr lang="en-US" sz="3600" dirty="0" smtClean="0">
                <a:solidFill>
                  <a:srgbClr val="FFFF00"/>
                </a:solidFill>
                <a:effectLst/>
              </a:rPr>
              <a:t>Properties of semen extender  </a:t>
            </a:r>
          </a:p>
          <a:p>
            <a:pPr marL="1428750" lvl="2" indent="-514350">
              <a:buAutoNum type="arabicPeriod"/>
            </a:pPr>
            <a:r>
              <a:rPr lang="en-US" sz="3200" dirty="0" smtClean="0">
                <a:solidFill>
                  <a:srgbClr val="92D050"/>
                </a:solidFill>
                <a:effectLst/>
              </a:rPr>
              <a:t>isotonic </a:t>
            </a:r>
            <a:r>
              <a:rPr lang="en-US" sz="3200" dirty="0">
                <a:solidFill>
                  <a:srgbClr val="92D050"/>
                </a:solidFill>
                <a:effectLst/>
              </a:rPr>
              <a:t>with semen </a:t>
            </a:r>
            <a:r>
              <a:rPr lang="en-US" sz="3200" dirty="0" smtClean="0">
                <a:solidFill>
                  <a:srgbClr val="92D050"/>
                </a:solidFill>
                <a:effectLst/>
              </a:rPr>
              <a:t> like</a:t>
            </a:r>
          </a:p>
          <a:p>
            <a:pPr lvl="3"/>
            <a:r>
              <a:rPr lang="en-US" sz="3000" dirty="0" smtClean="0">
                <a:solidFill>
                  <a:srgbClr val="92D050"/>
                </a:solidFill>
                <a:effectLst/>
              </a:rPr>
              <a:t> 2.9</a:t>
            </a:r>
            <a:r>
              <a:rPr lang="en-US" sz="3000" dirty="0">
                <a:solidFill>
                  <a:srgbClr val="92D050"/>
                </a:solidFill>
                <a:effectLst/>
              </a:rPr>
              <a:t>% sodium citrate </a:t>
            </a:r>
            <a:r>
              <a:rPr lang="en-US" sz="3000" dirty="0" smtClean="0">
                <a:solidFill>
                  <a:srgbClr val="92D050"/>
                </a:solidFill>
                <a:effectLst/>
              </a:rPr>
              <a:t>di-hydrate </a:t>
            </a:r>
          </a:p>
          <a:p>
            <a:pPr lvl="3"/>
            <a:r>
              <a:rPr lang="en-US" sz="3000" dirty="0" smtClean="0">
                <a:solidFill>
                  <a:srgbClr val="92D050"/>
                </a:solidFill>
                <a:effectLst/>
              </a:rPr>
              <a:t>0.2 </a:t>
            </a:r>
            <a:r>
              <a:rPr lang="en-US" sz="3000" dirty="0">
                <a:solidFill>
                  <a:srgbClr val="92D050"/>
                </a:solidFill>
                <a:effectLst/>
              </a:rPr>
              <a:t>molar </a:t>
            </a:r>
            <a:r>
              <a:rPr lang="en-US" sz="3000" dirty="0" smtClean="0">
                <a:solidFill>
                  <a:srgbClr val="92D050"/>
                </a:solidFill>
                <a:effectLst/>
              </a:rPr>
              <a:t>Tris solution</a:t>
            </a:r>
            <a:endParaRPr lang="en-US" sz="3000" dirty="0">
              <a:solidFill>
                <a:srgbClr val="92D050"/>
              </a:solidFill>
              <a:effectLst/>
            </a:endParaRPr>
          </a:p>
          <a:p>
            <a:pPr marL="914400" lvl="2" indent="0">
              <a:buNone/>
            </a:pPr>
            <a:r>
              <a:rPr lang="en-US" sz="3200" dirty="0">
                <a:solidFill>
                  <a:srgbClr val="FFC000"/>
                </a:solidFill>
                <a:effectLst/>
              </a:rPr>
              <a:t>2. Buffering capacity </a:t>
            </a:r>
            <a:r>
              <a:rPr lang="en-US" sz="3200" dirty="0" smtClean="0">
                <a:solidFill>
                  <a:srgbClr val="FFC000"/>
                </a:solidFill>
                <a:effectLst/>
              </a:rPr>
              <a:t>like isotonic sodium citrate or </a:t>
            </a:r>
            <a:r>
              <a:rPr lang="en-US" sz="3200" dirty="0" err="1" smtClean="0">
                <a:solidFill>
                  <a:srgbClr val="FFC000"/>
                </a:solidFill>
                <a:effectLst/>
              </a:rPr>
              <a:t>tris</a:t>
            </a:r>
            <a:r>
              <a:rPr lang="en-US" sz="3200" dirty="0" smtClean="0">
                <a:solidFill>
                  <a:srgbClr val="FFC000"/>
                </a:solidFill>
                <a:effectLst/>
              </a:rPr>
              <a:t> solution or milk</a:t>
            </a:r>
          </a:p>
          <a:p>
            <a:pPr lvl="3"/>
            <a:r>
              <a:rPr lang="en-US" sz="3000" dirty="0" smtClean="0">
                <a:solidFill>
                  <a:srgbClr val="FFC000"/>
                </a:solidFill>
                <a:effectLst/>
              </a:rPr>
              <a:t>Phosphate </a:t>
            </a:r>
            <a:r>
              <a:rPr lang="en-US" sz="3000" dirty="0">
                <a:solidFill>
                  <a:srgbClr val="FFC000"/>
                </a:solidFill>
                <a:effectLst/>
              </a:rPr>
              <a:t>Buffer </a:t>
            </a:r>
            <a:r>
              <a:rPr lang="en-US" sz="3000" dirty="0" smtClean="0">
                <a:solidFill>
                  <a:srgbClr val="FFC000"/>
                </a:solidFill>
                <a:effectLst/>
              </a:rPr>
              <a:t>Solution</a:t>
            </a:r>
          </a:p>
          <a:p>
            <a:pPr lvl="3"/>
            <a:r>
              <a:rPr lang="en-US" sz="3000" dirty="0" smtClean="0">
                <a:solidFill>
                  <a:srgbClr val="FFC000"/>
                </a:solidFill>
                <a:effectLst/>
              </a:rPr>
              <a:t>Citrate </a:t>
            </a:r>
            <a:r>
              <a:rPr lang="en-US" sz="3000" dirty="0">
                <a:solidFill>
                  <a:srgbClr val="FFC000"/>
                </a:solidFill>
                <a:effectLst/>
              </a:rPr>
              <a:t>Buffer </a:t>
            </a:r>
            <a:r>
              <a:rPr lang="en-US" sz="3000" dirty="0" smtClean="0">
                <a:solidFill>
                  <a:srgbClr val="FFC000"/>
                </a:solidFill>
                <a:effectLst/>
              </a:rPr>
              <a:t>Solution</a:t>
            </a:r>
          </a:p>
          <a:p>
            <a:pPr lvl="3"/>
            <a:r>
              <a:rPr lang="en-US" sz="3000" dirty="0" smtClean="0">
                <a:solidFill>
                  <a:srgbClr val="FFC000"/>
                </a:solidFill>
                <a:effectLst/>
              </a:rPr>
              <a:t>Tris </a:t>
            </a:r>
            <a:r>
              <a:rPr lang="en-US" sz="3000" dirty="0">
                <a:solidFill>
                  <a:srgbClr val="FFC000"/>
                </a:solidFill>
                <a:effectLst/>
              </a:rPr>
              <a:t>Buffer </a:t>
            </a:r>
            <a:r>
              <a:rPr lang="en-US" sz="3000" dirty="0" smtClean="0">
                <a:solidFill>
                  <a:srgbClr val="FFC000"/>
                </a:solidFill>
                <a:effectLst/>
              </a:rPr>
              <a:t>Solution</a:t>
            </a:r>
          </a:p>
          <a:p>
            <a:pPr lvl="3"/>
            <a:r>
              <a:rPr lang="en-US" sz="3000" dirty="0" smtClean="0">
                <a:solidFill>
                  <a:srgbClr val="FFC000"/>
                </a:solidFill>
                <a:effectLst/>
              </a:rPr>
              <a:t>Milk</a:t>
            </a:r>
            <a:endParaRPr lang="en-US" sz="3000" dirty="0">
              <a:solidFill>
                <a:srgbClr val="FFC000"/>
              </a:solidFill>
              <a:effectLst/>
            </a:endParaRPr>
          </a:p>
          <a:p>
            <a:pPr marL="1371600" lvl="3" indent="0">
              <a:buNone/>
            </a:pPr>
            <a:endParaRPr lang="en-US" sz="3000" dirty="0" smtClean="0">
              <a:solidFill>
                <a:srgbClr val="FFC000"/>
              </a:solidFill>
              <a:effectLst/>
            </a:endParaRPr>
          </a:p>
          <a:p>
            <a:pPr lvl="2"/>
            <a:endParaRPr lang="en-US" sz="3000" dirty="0"/>
          </a:p>
          <a:p>
            <a:pPr marL="1371600" lvl="3" indent="0">
              <a:buNone/>
            </a:pPr>
            <a:endParaRPr lang="en-US" sz="3000" dirty="0" smtClean="0">
              <a:solidFill>
                <a:schemeClr val="accent5">
                  <a:lumMod val="40000"/>
                  <a:lumOff val="60000"/>
                </a:schemeClr>
              </a:solidFill>
              <a:effectLst/>
            </a:endParaRPr>
          </a:p>
          <a:p>
            <a:pPr lvl="2"/>
            <a:endParaRPr lang="en-US" sz="3200" dirty="0" smtClean="0">
              <a:solidFill>
                <a:schemeClr val="accent5">
                  <a:lumMod val="40000"/>
                  <a:lumOff val="60000"/>
                </a:schemeClr>
              </a:solidFill>
              <a:effectLst/>
            </a:endParaRPr>
          </a:p>
          <a:p>
            <a:pPr marL="914400" lvl="2" indent="0">
              <a:buNone/>
            </a:pPr>
            <a:endParaRPr lang="en-US" sz="2800" dirty="0">
              <a:solidFill>
                <a:srgbClr val="FFC000"/>
              </a:solidFill>
              <a:effectLst/>
            </a:endParaRPr>
          </a:p>
          <a:p>
            <a:pPr lvl="4"/>
            <a:endParaRPr lang="en-US" sz="2800" dirty="0" smtClean="0">
              <a:solidFill>
                <a:srgbClr val="00B0F0"/>
              </a:solidFill>
              <a:effectLst/>
            </a:endParaRPr>
          </a:p>
          <a:p>
            <a:pPr lvl="2"/>
            <a:endParaRPr lang="en-US" sz="2200" dirty="0">
              <a:solidFill>
                <a:srgbClr val="FFC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410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167425"/>
            <a:ext cx="10353761" cy="113334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 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44699" y="386366"/>
            <a:ext cx="11964473" cy="6310647"/>
          </a:xfrm>
        </p:spPr>
        <p:txBody>
          <a:bodyPr>
            <a:normAutofit/>
          </a:bodyPr>
          <a:lstStyle/>
          <a:p>
            <a:pPr marL="914400" lvl="2" indent="0">
              <a:buNone/>
            </a:pPr>
            <a:r>
              <a:rPr lang="en-US" sz="3600" dirty="0" smtClean="0">
                <a:solidFill>
                  <a:srgbClr val="FFFF00"/>
                </a:solidFill>
                <a:effectLst/>
              </a:rPr>
              <a:t>Properties of semen extender  </a:t>
            </a:r>
          </a:p>
          <a:p>
            <a:pPr marL="914400" lvl="2" indent="0">
              <a:buNone/>
            </a:pPr>
            <a:r>
              <a:rPr lang="en-US" sz="3200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/>
              </a:rPr>
              <a:t>3</a:t>
            </a:r>
            <a:r>
              <a:rPr lang="en-US" sz="320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</a:rPr>
              <a:t>. </a:t>
            </a:r>
            <a:r>
              <a:rPr lang="en-US" sz="3200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/>
              </a:rPr>
              <a:t>Protect </a:t>
            </a:r>
            <a:r>
              <a:rPr lang="en-US" sz="320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</a:rPr>
              <a:t>the sperm from cold shock injury during the cooling </a:t>
            </a:r>
            <a:r>
              <a:rPr lang="en-US" sz="3200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/>
              </a:rPr>
              <a:t>from body </a:t>
            </a:r>
            <a:r>
              <a:rPr lang="en-US" sz="320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</a:rPr>
              <a:t>temperature to </a:t>
            </a:r>
            <a:r>
              <a:rPr lang="en-US" sz="3200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/>
              </a:rPr>
              <a:t>5°C </a:t>
            </a:r>
          </a:p>
          <a:p>
            <a:pPr lvl="3"/>
            <a:r>
              <a:rPr lang="en-US" sz="3000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/>
              </a:rPr>
              <a:t>lecithin </a:t>
            </a:r>
          </a:p>
          <a:p>
            <a:pPr lvl="3"/>
            <a:r>
              <a:rPr lang="en-US" sz="3000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/>
              </a:rPr>
              <a:t>Lipoproteins</a:t>
            </a:r>
          </a:p>
          <a:p>
            <a:pPr marL="1371600" lvl="3" indent="0">
              <a:buNone/>
            </a:pPr>
            <a:r>
              <a:rPr lang="en-US" sz="300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</a:rPr>
              <a:t>(</a:t>
            </a:r>
            <a:r>
              <a:rPr lang="en-US" sz="3000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/>
              </a:rPr>
              <a:t>from </a:t>
            </a:r>
            <a:r>
              <a:rPr lang="en-US" sz="300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</a:rPr>
              <a:t>egg yolk or </a:t>
            </a:r>
            <a:r>
              <a:rPr lang="en-US" sz="3000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/>
              </a:rPr>
              <a:t>milk) </a:t>
            </a:r>
          </a:p>
          <a:p>
            <a:pPr lvl="2"/>
            <a:endParaRPr lang="en-US" sz="3000" dirty="0"/>
          </a:p>
          <a:p>
            <a:pPr marL="1371600" lvl="3" indent="0">
              <a:buNone/>
            </a:pPr>
            <a:endParaRPr lang="en-US" sz="3000" dirty="0" smtClean="0">
              <a:solidFill>
                <a:schemeClr val="accent5">
                  <a:lumMod val="40000"/>
                  <a:lumOff val="60000"/>
                </a:schemeClr>
              </a:solidFill>
              <a:effectLst/>
            </a:endParaRPr>
          </a:p>
          <a:p>
            <a:pPr lvl="2"/>
            <a:endParaRPr lang="en-US" sz="3200" dirty="0" smtClean="0">
              <a:solidFill>
                <a:schemeClr val="accent5">
                  <a:lumMod val="40000"/>
                  <a:lumOff val="60000"/>
                </a:schemeClr>
              </a:solidFill>
              <a:effectLst/>
            </a:endParaRPr>
          </a:p>
          <a:p>
            <a:pPr marL="914400" lvl="2" indent="0">
              <a:buNone/>
            </a:pPr>
            <a:endParaRPr lang="en-US" sz="2800" dirty="0">
              <a:solidFill>
                <a:srgbClr val="FFC000"/>
              </a:solidFill>
              <a:effectLst/>
            </a:endParaRPr>
          </a:p>
          <a:p>
            <a:pPr lvl="4"/>
            <a:endParaRPr lang="en-US" sz="2800" dirty="0" smtClean="0">
              <a:solidFill>
                <a:srgbClr val="00B0F0"/>
              </a:solidFill>
              <a:effectLst/>
            </a:endParaRPr>
          </a:p>
          <a:p>
            <a:pPr lvl="2"/>
            <a:endParaRPr lang="en-US" sz="2200" dirty="0">
              <a:solidFill>
                <a:srgbClr val="FFC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399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167425"/>
            <a:ext cx="10353761" cy="113334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 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44699" y="386366"/>
            <a:ext cx="11964473" cy="6310647"/>
          </a:xfrm>
        </p:spPr>
        <p:txBody>
          <a:bodyPr>
            <a:normAutofit/>
          </a:bodyPr>
          <a:lstStyle/>
          <a:p>
            <a:pPr marL="914400" lvl="2" indent="0">
              <a:buNone/>
            </a:pPr>
            <a:r>
              <a:rPr lang="en-US" sz="3600" dirty="0" smtClean="0">
                <a:solidFill>
                  <a:srgbClr val="FFFF00"/>
                </a:solidFill>
                <a:effectLst/>
              </a:rPr>
              <a:t>Properties of semen extender  </a:t>
            </a:r>
          </a:p>
          <a:p>
            <a:pPr marL="914400" lvl="2" indent="0">
              <a:buNone/>
            </a:pPr>
            <a:r>
              <a:rPr lang="en-US" sz="3200" dirty="0">
                <a:solidFill>
                  <a:srgbClr val="92D050"/>
                </a:solidFill>
                <a:effectLst/>
              </a:rPr>
              <a:t>4. Nutrients must be provided for sperm </a:t>
            </a:r>
            <a:r>
              <a:rPr lang="en-US" sz="3200" dirty="0" smtClean="0">
                <a:solidFill>
                  <a:srgbClr val="92D050"/>
                </a:solidFill>
                <a:effectLst/>
              </a:rPr>
              <a:t>metabolism </a:t>
            </a:r>
          </a:p>
          <a:p>
            <a:pPr marL="914400" lvl="2" indent="0">
              <a:buNone/>
            </a:pPr>
            <a:r>
              <a:rPr lang="en-US" sz="3200" dirty="0" smtClean="0">
                <a:solidFill>
                  <a:srgbClr val="92D050"/>
                </a:solidFill>
                <a:effectLst/>
              </a:rPr>
              <a:t>(egg </a:t>
            </a:r>
            <a:r>
              <a:rPr lang="en-US" sz="3200" dirty="0">
                <a:solidFill>
                  <a:srgbClr val="92D050"/>
                </a:solidFill>
                <a:effectLst/>
              </a:rPr>
              <a:t>yolk, milk, and some simple </a:t>
            </a:r>
            <a:r>
              <a:rPr lang="en-US" sz="3200" dirty="0" smtClean="0">
                <a:solidFill>
                  <a:srgbClr val="92D050"/>
                </a:solidFill>
                <a:effectLst/>
              </a:rPr>
              <a:t>sugars)</a:t>
            </a:r>
            <a:endParaRPr lang="en-US" sz="3200" dirty="0">
              <a:solidFill>
                <a:srgbClr val="92D050"/>
              </a:solidFill>
              <a:effectLst/>
            </a:endParaRPr>
          </a:p>
          <a:p>
            <a:pPr marL="914400" lvl="2" indent="0">
              <a:buNone/>
            </a:pPr>
            <a:r>
              <a:rPr lang="en-US" sz="3200" dirty="0">
                <a:solidFill>
                  <a:srgbClr val="FFC000"/>
                </a:solidFill>
                <a:effectLst/>
              </a:rPr>
              <a:t>5. </a:t>
            </a:r>
            <a:r>
              <a:rPr lang="en-US" sz="3200" dirty="0" smtClean="0">
                <a:solidFill>
                  <a:srgbClr val="FFC000"/>
                </a:solidFill>
                <a:effectLst/>
              </a:rPr>
              <a:t>Antibiotics</a:t>
            </a:r>
          </a:p>
          <a:p>
            <a:pPr lvl="3"/>
            <a:r>
              <a:rPr lang="en-US" sz="3000" dirty="0">
                <a:solidFill>
                  <a:srgbClr val="FFC000"/>
                </a:solidFill>
                <a:effectLst/>
              </a:rPr>
              <a:t>500 µg </a:t>
            </a:r>
            <a:r>
              <a:rPr lang="en-US" sz="3000" dirty="0" smtClean="0">
                <a:solidFill>
                  <a:srgbClr val="FFC000"/>
                </a:solidFill>
                <a:effectLst/>
              </a:rPr>
              <a:t>Gentamicin</a:t>
            </a:r>
          </a:p>
          <a:p>
            <a:pPr lvl="3"/>
            <a:r>
              <a:rPr lang="en-US" sz="3000" dirty="0" smtClean="0">
                <a:solidFill>
                  <a:srgbClr val="FFC000"/>
                </a:solidFill>
                <a:effectLst/>
              </a:rPr>
              <a:t>100 </a:t>
            </a:r>
            <a:r>
              <a:rPr lang="en-US" sz="3000" dirty="0">
                <a:solidFill>
                  <a:srgbClr val="FFC000"/>
                </a:solidFill>
                <a:effectLst/>
              </a:rPr>
              <a:t>µg </a:t>
            </a:r>
            <a:r>
              <a:rPr lang="en-US" sz="3000" dirty="0" smtClean="0">
                <a:solidFill>
                  <a:srgbClr val="FFC000"/>
                </a:solidFill>
                <a:effectLst/>
              </a:rPr>
              <a:t>Tylosin</a:t>
            </a:r>
          </a:p>
          <a:p>
            <a:pPr lvl="3"/>
            <a:r>
              <a:rPr lang="en-US" sz="3000" dirty="0" smtClean="0">
                <a:solidFill>
                  <a:srgbClr val="FFC000"/>
                </a:solidFill>
                <a:effectLst/>
              </a:rPr>
              <a:t>300/600 µg Linco-Spectin </a:t>
            </a:r>
          </a:p>
          <a:p>
            <a:pPr marL="1371600" lvl="3" indent="0">
              <a:buNone/>
            </a:pPr>
            <a:r>
              <a:rPr lang="en-US" sz="3000" dirty="0" smtClean="0">
                <a:solidFill>
                  <a:srgbClr val="FFC000"/>
                </a:solidFill>
                <a:effectLst/>
              </a:rPr>
              <a:t>     </a:t>
            </a:r>
            <a:r>
              <a:rPr lang="en-US" sz="3000" dirty="0">
                <a:solidFill>
                  <a:srgbClr val="FFC000"/>
                </a:solidFill>
                <a:effectLst/>
              </a:rPr>
              <a:t>(300 µg Lincomycin and 600 µg Spectinomycin)</a:t>
            </a:r>
          </a:p>
          <a:p>
            <a:pPr marL="1371600" lvl="3" indent="0">
              <a:buNone/>
            </a:pPr>
            <a:endParaRPr lang="en-US" sz="3000" dirty="0" smtClean="0">
              <a:solidFill>
                <a:srgbClr val="FFC000"/>
              </a:solidFill>
              <a:effectLst/>
            </a:endParaRPr>
          </a:p>
          <a:p>
            <a:pPr lvl="2"/>
            <a:endParaRPr lang="en-US" sz="3000" dirty="0"/>
          </a:p>
          <a:p>
            <a:pPr marL="1371600" lvl="3" indent="0">
              <a:buNone/>
            </a:pPr>
            <a:endParaRPr lang="en-US" sz="3000" dirty="0" smtClean="0">
              <a:solidFill>
                <a:schemeClr val="accent5">
                  <a:lumMod val="40000"/>
                  <a:lumOff val="60000"/>
                </a:schemeClr>
              </a:solidFill>
              <a:effectLst/>
            </a:endParaRPr>
          </a:p>
          <a:p>
            <a:pPr lvl="2"/>
            <a:endParaRPr lang="en-US" sz="3200" dirty="0" smtClean="0">
              <a:solidFill>
                <a:schemeClr val="accent5">
                  <a:lumMod val="40000"/>
                  <a:lumOff val="60000"/>
                </a:schemeClr>
              </a:solidFill>
              <a:effectLst/>
            </a:endParaRPr>
          </a:p>
          <a:p>
            <a:pPr marL="914400" lvl="2" indent="0">
              <a:buNone/>
            </a:pPr>
            <a:endParaRPr lang="en-US" sz="2800" dirty="0">
              <a:solidFill>
                <a:srgbClr val="FFC000"/>
              </a:solidFill>
              <a:effectLst/>
            </a:endParaRPr>
          </a:p>
          <a:p>
            <a:pPr lvl="4"/>
            <a:endParaRPr lang="en-US" sz="2800" dirty="0" smtClean="0">
              <a:solidFill>
                <a:srgbClr val="00B0F0"/>
              </a:solidFill>
              <a:effectLst/>
            </a:endParaRPr>
          </a:p>
          <a:p>
            <a:pPr lvl="2"/>
            <a:endParaRPr lang="en-US" sz="2200" dirty="0">
              <a:solidFill>
                <a:srgbClr val="FFC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0889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167425"/>
            <a:ext cx="10353761" cy="113334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 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44699" y="386366"/>
            <a:ext cx="11964473" cy="6310647"/>
          </a:xfrm>
        </p:spPr>
        <p:txBody>
          <a:bodyPr>
            <a:normAutofit/>
          </a:bodyPr>
          <a:lstStyle/>
          <a:p>
            <a:pPr marL="914400" lvl="2" indent="0">
              <a:buNone/>
            </a:pPr>
            <a:r>
              <a:rPr lang="en-US" sz="3600" dirty="0" smtClean="0">
                <a:solidFill>
                  <a:srgbClr val="FFFF00"/>
                </a:solidFill>
                <a:effectLst/>
              </a:rPr>
              <a:t>Properties of semen extender  </a:t>
            </a:r>
          </a:p>
          <a:p>
            <a:pPr marL="914400" lvl="2" indent="0">
              <a:buNone/>
            </a:pPr>
            <a:r>
              <a:rPr lang="en-US" sz="3200" dirty="0" smtClean="0">
                <a:solidFill>
                  <a:srgbClr val="00B0F0"/>
                </a:solidFill>
                <a:effectLst/>
              </a:rPr>
              <a:t>6</a:t>
            </a:r>
            <a:r>
              <a:rPr lang="en-US" sz="3200" dirty="0">
                <a:solidFill>
                  <a:srgbClr val="00B0F0"/>
                </a:solidFill>
                <a:effectLst/>
              </a:rPr>
              <a:t>. </a:t>
            </a:r>
            <a:r>
              <a:rPr lang="en-US" sz="3200" dirty="0" smtClean="0">
                <a:solidFill>
                  <a:srgbClr val="00B0F0"/>
                </a:solidFill>
                <a:effectLst/>
              </a:rPr>
              <a:t>Protection </a:t>
            </a:r>
            <a:r>
              <a:rPr lang="en-US" sz="3200" dirty="0">
                <a:solidFill>
                  <a:srgbClr val="00B0F0"/>
                </a:solidFill>
                <a:effectLst/>
              </a:rPr>
              <a:t>from injury during freezing and </a:t>
            </a:r>
            <a:r>
              <a:rPr lang="en-US" sz="3200" dirty="0" smtClean="0">
                <a:solidFill>
                  <a:srgbClr val="00B0F0"/>
                </a:solidFill>
                <a:effectLst/>
              </a:rPr>
              <a:t>thawing </a:t>
            </a:r>
          </a:p>
          <a:p>
            <a:pPr lvl="3"/>
            <a:r>
              <a:rPr lang="en-US" sz="3000" dirty="0" smtClean="0">
                <a:solidFill>
                  <a:srgbClr val="00B0F0"/>
                </a:solidFill>
                <a:effectLst/>
              </a:rPr>
              <a:t>Glycerol</a:t>
            </a:r>
          </a:p>
          <a:p>
            <a:pPr lvl="3"/>
            <a:r>
              <a:rPr lang="en-US" sz="3000" dirty="0" smtClean="0">
                <a:solidFill>
                  <a:srgbClr val="00B0F0"/>
                </a:solidFill>
                <a:effectLst/>
              </a:rPr>
              <a:t>DMSO</a:t>
            </a:r>
            <a:endParaRPr lang="en-US" sz="3000" dirty="0">
              <a:solidFill>
                <a:srgbClr val="00B0F0"/>
              </a:solidFill>
              <a:effectLst/>
            </a:endParaRPr>
          </a:p>
          <a:p>
            <a:pPr marL="914400" lvl="2" indent="0">
              <a:buNone/>
            </a:pPr>
            <a:r>
              <a:rPr lang="en-US" sz="3200" dirty="0">
                <a:solidFill>
                  <a:schemeClr val="accent5">
                    <a:lumMod val="40000"/>
                    <a:lumOff val="60000"/>
                  </a:schemeClr>
                </a:solidFill>
                <a:effectLst/>
              </a:rPr>
              <a:t>7. The diluter must preserve the life of the </a:t>
            </a:r>
            <a:r>
              <a:rPr lang="en-US" sz="3200" dirty="0" smtClean="0">
                <a:solidFill>
                  <a:schemeClr val="accent5">
                    <a:lumMod val="40000"/>
                    <a:lumOff val="60000"/>
                  </a:schemeClr>
                </a:solidFill>
                <a:effectLst/>
              </a:rPr>
              <a:t>sperm </a:t>
            </a:r>
            <a:r>
              <a:rPr lang="en-US" sz="3200" dirty="0">
                <a:solidFill>
                  <a:schemeClr val="accent5">
                    <a:lumMod val="40000"/>
                    <a:lumOff val="60000"/>
                  </a:schemeClr>
                </a:solidFill>
                <a:effectLst/>
              </a:rPr>
              <a:t>with a minimum drop in </a:t>
            </a:r>
            <a:r>
              <a:rPr lang="en-US" sz="3200" dirty="0" smtClean="0">
                <a:solidFill>
                  <a:schemeClr val="accent5">
                    <a:lumMod val="40000"/>
                    <a:lumOff val="60000"/>
                  </a:schemeClr>
                </a:solidFill>
                <a:effectLst/>
              </a:rPr>
              <a:t>fertility combination of </a:t>
            </a:r>
            <a:r>
              <a:rPr lang="en-US" sz="3200" dirty="0">
                <a:solidFill>
                  <a:schemeClr val="accent5">
                    <a:lumMod val="40000"/>
                    <a:lumOff val="60000"/>
                  </a:schemeClr>
                </a:solidFill>
                <a:effectLst/>
              </a:rPr>
              <a:t>known and unknown factors.</a:t>
            </a:r>
            <a:endParaRPr lang="en-US" sz="3200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  <a:p>
            <a:pPr lvl="2"/>
            <a:endParaRPr lang="en-US" sz="3000" dirty="0"/>
          </a:p>
          <a:p>
            <a:pPr marL="1371600" lvl="3" indent="0">
              <a:buNone/>
            </a:pPr>
            <a:endParaRPr lang="en-US" sz="3000" dirty="0" smtClean="0">
              <a:solidFill>
                <a:schemeClr val="accent5">
                  <a:lumMod val="40000"/>
                  <a:lumOff val="60000"/>
                </a:schemeClr>
              </a:solidFill>
              <a:effectLst/>
            </a:endParaRPr>
          </a:p>
          <a:p>
            <a:pPr lvl="2"/>
            <a:endParaRPr lang="en-US" sz="3200" dirty="0" smtClean="0">
              <a:solidFill>
                <a:schemeClr val="accent5">
                  <a:lumMod val="40000"/>
                  <a:lumOff val="60000"/>
                </a:schemeClr>
              </a:solidFill>
              <a:effectLst/>
            </a:endParaRPr>
          </a:p>
          <a:p>
            <a:pPr marL="914400" lvl="2" indent="0">
              <a:buNone/>
            </a:pPr>
            <a:endParaRPr lang="en-US" sz="2800" dirty="0">
              <a:solidFill>
                <a:srgbClr val="FFC000"/>
              </a:solidFill>
              <a:effectLst/>
            </a:endParaRPr>
          </a:p>
          <a:p>
            <a:pPr lvl="4"/>
            <a:endParaRPr lang="en-US" sz="2800" dirty="0" smtClean="0">
              <a:solidFill>
                <a:srgbClr val="00B0F0"/>
              </a:solidFill>
              <a:effectLst/>
            </a:endParaRPr>
          </a:p>
          <a:p>
            <a:pPr lvl="2"/>
            <a:endParaRPr lang="en-US" sz="2200" dirty="0">
              <a:solidFill>
                <a:srgbClr val="FFC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8076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167425"/>
            <a:ext cx="10353761" cy="113334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 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44699" y="386366"/>
            <a:ext cx="11964473" cy="6310647"/>
          </a:xfrm>
        </p:spPr>
        <p:txBody>
          <a:bodyPr>
            <a:normAutofit/>
          </a:bodyPr>
          <a:lstStyle/>
          <a:p>
            <a:pPr marL="914400" lvl="2" indent="0">
              <a:buNone/>
            </a:pPr>
            <a:r>
              <a:rPr lang="en-US" sz="3600" dirty="0" smtClean="0">
                <a:solidFill>
                  <a:srgbClr val="FFFF00"/>
                </a:solidFill>
                <a:effectLst/>
              </a:rPr>
              <a:t>Effective Diluters</a:t>
            </a:r>
          </a:p>
          <a:p>
            <a:pPr marL="914400" lvl="2" indent="0">
              <a:buNone/>
            </a:pPr>
            <a:r>
              <a:rPr lang="en-US" sz="3200" dirty="0">
                <a:solidFill>
                  <a:srgbClr val="92D050"/>
                </a:solidFill>
                <a:effectLst/>
              </a:rPr>
              <a:t>1- Yolk-Phosphate </a:t>
            </a:r>
            <a:r>
              <a:rPr lang="en-US" sz="3200" dirty="0" smtClean="0">
                <a:solidFill>
                  <a:srgbClr val="92D050"/>
                </a:solidFill>
                <a:effectLst/>
              </a:rPr>
              <a:t>(phosphate </a:t>
            </a:r>
            <a:r>
              <a:rPr lang="en-US" sz="3200" dirty="0">
                <a:solidFill>
                  <a:srgbClr val="92D050"/>
                </a:solidFill>
                <a:effectLst/>
              </a:rPr>
              <a:t>buffer </a:t>
            </a:r>
            <a:r>
              <a:rPr lang="en-US" sz="3200" dirty="0" smtClean="0">
                <a:solidFill>
                  <a:srgbClr val="92D050"/>
                </a:solidFill>
                <a:effectLst/>
              </a:rPr>
              <a:t>solution and </a:t>
            </a:r>
            <a:r>
              <a:rPr lang="en-US" sz="3200" dirty="0">
                <a:solidFill>
                  <a:srgbClr val="92D050"/>
                </a:solidFill>
                <a:effectLst/>
              </a:rPr>
              <a:t>fresh egg </a:t>
            </a:r>
            <a:r>
              <a:rPr lang="en-US" sz="3200" dirty="0" smtClean="0">
                <a:solidFill>
                  <a:srgbClr val="92D050"/>
                </a:solidFill>
                <a:effectLst/>
              </a:rPr>
              <a:t>yolk) the ratio 1:3</a:t>
            </a:r>
          </a:p>
          <a:p>
            <a:pPr marL="914400" lvl="2" indent="0">
              <a:buNone/>
            </a:pPr>
            <a:r>
              <a:rPr lang="en-US" sz="3200" dirty="0">
                <a:solidFill>
                  <a:schemeClr val="accent5">
                    <a:lumMod val="60000"/>
                    <a:lumOff val="40000"/>
                  </a:schemeClr>
                </a:solidFill>
                <a:effectLst/>
              </a:rPr>
              <a:t>2- Yolk-Citrate (fresh egg yolk </a:t>
            </a:r>
            <a:r>
              <a:rPr lang="en-US" sz="3200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/>
              </a:rPr>
              <a:t>and citrate </a:t>
            </a:r>
            <a:r>
              <a:rPr lang="en-US" sz="3200" dirty="0">
                <a:solidFill>
                  <a:schemeClr val="accent5">
                    <a:lumMod val="60000"/>
                    <a:lumOff val="40000"/>
                  </a:schemeClr>
                </a:solidFill>
                <a:effectLst/>
              </a:rPr>
              <a:t>buffer </a:t>
            </a:r>
            <a:r>
              <a:rPr lang="en-US" sz="3200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/>
              </a:rPr>
              <a:t>solution) </a:t>
            </a:r>
            <a:r>
              <a:rPr lang="en-US" sz="3200" dirty="0">
                <a:solidFill>
                  <a:schemeClr val="accent5">
                    <a:lumMod val="60000"/>
                    <a:lumOff val="40000"/>
                  </a:schemeClr>
                </a:solidFill>
                <a:effectLst/>
              </a:rPr>
              <a:t>the ratio </a:t>
            </a:r>
            <a:r>
              <a:rPr lang="en-US" sz="3200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/>
              </a:rPr>
              <a:t>1:1</a:t>
            </a:r>
          </a:p>
          <a:p>
            <a:pPr marL="914400" lvl="2" indent="0">
              <a:buNone/>
            </a:pPr>
            <a:r>
              <a:rPr lang="en-US" sz="3200" dirty="0">
                <a:solidFill>
                  <a:srgbClr val="00B0F0"/>
                </a:solidFill>
                <a:effectLst/>
              </a:rPr>
              <a:t>3- Yolk-Tris </a:t>
            </a:r>
            <a:r>
              <a:rPr lang="en-US" sz="3200" dirty="0" smtClean="0">
                <a:solidFill>
                  <a:srgbClr val="00B0F0"/>
                </a:solidFill>
                <a:effectLst/>
              </a:rPr>
              <a:t>the ratio 1:5</a:t>
            </a:r>
          </a:p>
          <a:p>
            <a:pPr marL="914400" lvl="2" indent="0">
              <a:buNone/>
            </a:pPr>
            <a:r>
              <a:rPr lang="en-US" sz="3200" dirty="0" smtClean="0">
                <a:solidFill>
                  <a:schemeClr val="accent5">
                    <a:lumMod val="40000"/>
                    <a:lumOff val="60000"/>
                  </a:schemeClr>
                </a:solidFill>
                <a:effectLst/>
              </a:rPr>
              <a:t>4- </a:t>
            </a:r>
            <a:r>
              <a:rPr lang="en-US" sz="3200" dirty="0">
                <a:solidFill>
                  <a:schemeClr val="accent5">
                    <a:lumMod val="40000"/>
                    <a:lumOff val="60000"/>
                  </a:schemeClr>
                </a:solidFill>
                <a:effectLst/>
              </a:rPr>
              <a:t>Homogenized Milk and Skim Milk (heating the milk to 90°C to 95°C for 10 minutes to inactivates lactenin)</a:t>
            </a:r>
          </a:p>
          <a:p>
            <a:pPr marL="914400" lvl="2" indent="0">
              <a:buNone/>
            </a:pPr>
            <a:endParaRPr lang="en-US" sz="3200" dirty="0" smtClean="0">
              <a:solidFill>
                <a:schemeClr val="accent5">
                  <a:lumMod val="60000"/>
                  <a:lumOff val="40000"/>
                </a:schemeClr>
              </a:solidFill>
              <a:effectLst/>
            </a:endParaRPr>
          </a:p>
          <a:p>
            <a:pPr marL="914400" lvl="2" indent="0">
              <a:buNone/>
            </a:pPr>
            <a:endParaRPr lang="en-US" sz="3000" dirty="0"/>
          </a:p>
          <a:p>
            <a:pPr marL="1371600" lvl="3" indent="0">
              <a:buNone/>
            </a:pPr>
            <a:endParaRPr lang="en-US" sz="3000" dirty="0" smtClean="0">
              <a:solidFill>
                <a:schemeClr val="accent5">
                  <a:lumMod val="40000"/>
                  <a:lumOff val="60000"/>
                </a:schemeClr>
              </a:solidFill>
              <a:effectLst/>
            </a:endParaRPr>
          </a:p>
          <a:p>
            <a:pPr lvl="2"/>
            <a:endParaRPr lang="en-US" sz="3200" dirty="0" smtClean="0">
              <a:solidFill>
                <a:schemeClr val="accent5">
                  <a:lumMod val="40000"/>
                  <a:lumOff val="60000"/>
                </a:schemeClr>
              </a:solidFill>
              <a:effectLst/>
            </a:endParaRPr>
          </a:p>
          <a:p>
            <a:pPr marL="914400" lvl="2" indent="0">
              <a:buNone/>
            </a:pPr>
            <a:endParaRPr lang="en-US" sz="2800" dirty="0">
              <a:solidFill>
                <a:srgbClr val="FFC000"/>
              </a:solidFill>
              <a:effectLst/>
            </a:endParaRPr>
          </a:p>
          <a:p>
            <a:pPr lvl="4"/>
            <a:endParaRPr lang="en-US" sz="2800" dirty="0" smtClean="0">
              <a:solidFill>
                <a:srgbClr val="00B0F0"/>
              </a:solidFill>
              <a:effectLst/>
            </a:endParaRPr>
          </a:p>
          <a:p>
            <a:pPr lvl="2"/>
            <a:endParaRPr lang="en-US" sz="2200" dirty="0">
              <a:solidFill>
                <a:srgbClr val="FFC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677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167425"/>
            <a:ext cx="10353761" cy="113334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 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44699" y="386366"/>
            <a:ext cx="11964473" cy="6310647"/>
          </a:xfrm>
        </p:spPr>
        <p:txBody>
          <a:bodyPr>
            <a:normAutofit/>
          </a:bodyPr>
          <a:lstStyle/>
          <a:p>
            <a:pPr marL="1371600" lvl="3" indent="0">
              <a:buNone/>
            </a:pPr>
            <a:r>
              <a:rPr lang="en-US" sz="3600" dirty="0" smtClean="0">
                <a:solidFill>
                  <a:srgbClr val="FFFF00"/>
                </a:solidFill>
                <a:effectLst/>
              </a:rPr>
              <a:t>Dilution rate: 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schemeClr val="accent5">
                    <a:lumMod val="40000"/>
                    <a:lumOff val="60000"/>
                  </a:schemeClr>
                </a:solidFill>
                <a:effectLst/>
              </a:rPr>
              <a:t>the total number of sperms in the ejaculate / 10-15 million =  number of inseminate 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en-US" sz="3200" dirty="0">
                <a:solidFill>
                  <a:schemeClr val="accent5">
                    <a:lumMod val="40000"/>
                    <a:lumOff val="60000"/>
                  </a:schemeClr>
                </a:solidFill>
                <a:effectLst/>
              </a:rPr>
              <a:t> </a:t>
            </a:r>
            <a:r>
              <a:rPr lang="en-US" sz="3200" dirty="0" smtClean="0">
                <a:solidFill>
                  <a:schemeClr val="accent5">
                    <a:lumMod val="40000"/>
                    <a:lumOff val="60000"/>
                  </a:schemeClr>
                </a:solidFill>
                <a:effectLst/>
              </a:rPr>
              <a:t>each one inseminate need 0.5 ml diluter  </a:t>
            </a:r>
          </a:p>
          <a:p>
            <a:pPr marL="1371600" lvl="3" indent="0">
              <a:buNone/>
            </a:pPr>
            <a:r>
              <a:rPr lang="en-US" sz="3200" dirty="0" smtClean="0">
                <a:solidFill>
                  <a:schemeClr val="accent5">
                    <a:lumMod val="40000"/>
                    <a:lumOff val="60000"/>
                  </a:schemeClr>
                </a:solidFill>
                <a:effectLst/>
              </a:rPr>
              <a:t>     </a:t>
            </a:r>
          </a:p>
          <a:p>
            <a:pPr marL="914400" lvl="2" indent="0">
              <a:buNone/>
            </a:pPr>
            <a:endParaRPr lang="en-US" sz="2800" dirty="0">
              <a:solidFill>
                <a:srgbClr val="FFC000"/>
              </a:solidFill>
              <a:effectLst/>
            </a:endParaRPr>
          </a:p>
          <a:p>
            <a:pPr lvl="4"/>
            <a:endParaRPr lang="en-US" sz="2800" dirty="0" smtClean="0">
              <a:solidFill>
                <a:srgbClr val="00B0F0"/>
              </a:solidFill>
              <a:effectLst/>
            </a:endParaRPr>
          </a:p>
          <a:p>
            <a:pPr lvl="2"/>
            <a:endParaRPr lang="en-US" sz="2200" dirty="0">
              <a:solidFill>
                <a:srgbClr val="FFC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8758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167425"/>
            <a:ext cx="10353761" cy="113334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 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44699" y="386366"/>
            <a:ext cx="11964473" cy="6310647"/>
          </a:xfrm>
        </p:spPr>
        <p:txBody>
          <a:bodyPr>
            <a:normAutofit/>
          </a:bodyPr>
          <a:lstStyle/>
          <a:p>
            <a:pPr lvl="2">
              <a:buFontTx/>
              <a:buChar char="-"/>
            </a:pPr>
            <a:r>
              <a:rPr lang="en-US" sz="3600" dirty="0" smtClean="0">
                <a:solidFill>
                  <a:srgbClr val="FFFF00"/>
                </a:solidFill>
                <a:effectLst/>
              </a:rPr>
              <a:t>Diluter </a:t>
            </a:r>
            <a:r>
              <a:rPr lang="en-US" sz="3600" dirty="0">
                <a:solidFill>
                  <a:srgbClr val="FFFF00"/>
                </a:solidFill>
                <a:effectLst/>
              </a:rPr>
              <a:t>preparation </a:t>
            </a:r>
            <a:endParaRPr lang="en-US" sz="3600" dirty="0" smtClean="0">
              <a:solidFill>
                <a:srgbClr val="FFFF00"/>
              </a:solidFill>
              <a:effectLst/>
            </a:endParaRPr>
          </a:p>
          <a:p>
            <a:pPr marL="1371600" lvl="3" indent="0">
              <a:buNone/>
            </a:pPr>
            <a:r>
              <a:rPr lang="en-US" sz="3000" dirty="0">
                <a:solidFill>
                  <a:schemeClr val="accent5">
                    <a:lumMod val="40000"/>
                    <a:lumOff val="60000"/>
                  </a:schemeClr>
                </a:solidFill>
                <a:effectLst/>
              </a:rPr>
              <a:t>The total quantity </a:t>
            </a:r>
            <a:r>
              <a:rPr lang="en-US" sz="3000" dirty="0" smtClean="0">
                <a:solidFill>
                  <a:schemeClr val="accent5">
                    <a:lumMod val="40000"/>
                    <a:lumOff val="60000"/>
                  </a:schemeClr>
                </a:solidFill>
                <a:effectLst/>
              </a:rPr>
              <a:t>divided </a:t>
            </a:r>
            <a:r>
              <a:rPr lang="en-US" sz="3000" dirty="0">
                <a:solidFill>
                  <a:schemeClr val="accent5">
                    <a:lumMod val="40000"/>
                    <a:lumOff val="60000"/>
                  </a:schemeClr>
                </a:solidFill>
                <a:effectLst/>
              </a:rPr>
              <a:t>into two equal parts </a:t>
            </a:r>
            <a:endParaRPr lang="en-US" sz="3000" dirty="0" smtClean="0">
              <a:solidFill>
                <a:schemeClr val="accent5">
                  <a:lumMod val="40000"/>
                  <a:lumOff val="60000"/>
                </a:schemeClr>
              </a:solidFill>
              <a:effectLst/>
            </a:endParaRPr>
          </a:p>
          <a:p>
            <a:pPr marL="1371600" lvl="3" indent="0">
              <a:buNone/>
            </a:pPr>
            <a:r>
              <a:rPr lang="en-US" sz="3000" dirty="0" smtClean="0">
                <a:solidFill>
                  <a:srgbClr val="92D050"/>
                </a:solidFill>
                <a:effectLst/>
              </a:rPr>
              <a:t>- part </a:t>
            </a:r>
            <a:r>
              <a:rPr lang="en-US" sz="3000" dirty="0">
                <a:solidFill>
                  <a:srgbClr val="92D050"/>
                </a:solidFill>
                <a:effectLst/>
              </a:rPr>
              <a:t>A </a:t>
            </a:r>
            <a:r>
              <a:rPr lang="it-IT" sz="3000" dirty="0" smtClean="0">
                <a:solidFill>
                  <a:srgbClr val="92D050"/>
                </a:solidFill>
                <a:effectLst/>
              </a:rPr>
              <a:t>add </a:t>
            </a:r>
            <a:r>
              <a:rPr lang="it-IT" sz="3000" dirty="0">
                <a:solidFill>
                  <a:srgbClr val="92D050"/>
                </a:solidFill>
                <a:effectLst/>
              </a:rPr>
              <a:t>500 µg </a:t>
            </a:r>
            <a:r>
              <a:rPr lang="it-IT" sz="3000" dirty="0" smtClean="0">
                <a:solidFill>
                  <a:srgbClr val="92D050"/>
                </a:solidFill>
                <a:effectLst/>
              </a:rPr>
              <a:t>Gentamicin, 100 </a:t>
            </a:r>
            <a:r>
              <a:rPr lang="it-IT" sz="3000" dirty="0">
                <a:solidFill>
                  <a:srgbClr val="92D050"/>
                </a:solidFill>
                <a:effectLst/>
              </a:rPr>
              <a:t>µg </a:t>
            </a:r>
            <a:r>
              <a:rPr lang="it-IT" sz="3000" dirty="0" smtClean="0">
                <a:solidFill>
                  <a:srgbClr val="92D050"/>
                </a:solidFill>
                <a:effectLst/>
              </a:rPr>
              <a:t>Tylosin, 300/600 </a:t>
            </a:r>
            <a:r>
              <a:rPr lang="it-IT" sz="3000" dirty="0">
                <a:solidFill>
                  <a:srgbClr val="92D050"/>
                </a:solidFill>
                <a:effectLst/>
              </a:rPr>
              <a:t>µg Linco-Spectin </a:t>
            </a:r>
          </a:p>
          <a:p>
            <a:pPr lvl="3">
              <a:buFontTx/>
              <a:buChar char="-"/>
            </a:pPr>
            <a:r>
              <a:rPr lang="en-US" sz="3000" dirty="0" smtClean="0">
                <a:solidFill>
                  <a:srgbClr val="00B0F0"/>
                </a:solidFill>
                <a:effectLst/>
              </a:rPr>
              <a:t>part B </a:t>
            </a:r>
            <a:r>
              <a:rPr lang="en-US" sz="3000" dirty="0">
                <a:solidFill>
                  <a:srgbClr val="00B0F0"/>
                </a:solidFill>
                <a:effectLst/>
              </a:rPr>
              <a:t>add 14% glycerol </a:t>
            </a:r>
            <a:endParaRPr lang="en-US" sz="3000" dirty="0" smtClean="0">
              <a:solidFill>
                <a:srgbClr val="00B0F0"/>
              </a:solidFill>
              <a:effectLst/>
            </a:endParaRPr>
          </a:p>
          <a:p>
            <a:pPr lvl="3">
              <a:buFontTx/>
              <a:buChar char="-"/>
            </a:pPr>
            <a:r>
              <a:rPr lang="en-US" sz="3000" dirty="0" smtClean="0">
                <a:solidFill>
                  <a:schemeClr val="accent5">
                    <a:lumMod val="40000"/>
                    <a:lumOff val="60000"/>
                  </a:schemeClr>
                </a:solidFill>
                <a:effectLst/>
              </a:rPr>
              <a:t>Both </a:t>
            </a:r>
            <a:r>
              <a:rPr lang="en-US" sz="3000" dirty="0">
                <a:solidFill>
                  <a:schemeClr val="accent5">
                    <a:lumMod val="40000"/>
                    <a:lumOff val="60000"/>
                  </a:schemeClr>
                </a:solidFill>
                <a:effectLst/>
              </a:rPr>
              <a:t>parts should be cooled and stored at 5°C until the day of </a:t>
            </a:r>
            <a:r>
              <a:rPr lang="en-US" sz="3000" dirty="0" smtClean="0">
                <a:solidFill>
                  <a:schemeClr val="accent5">
                    <a:lumMod val="40000"/>
                    <a:lumOff val="60000"/>
                  </a:schemeClr>
                </a:solidFill>
                <a:effectLst/>
              </a:rPr>
              <a:t>collection</a:t>
            </a:r>
          </a:p>
          <a:p>
            <a:pPr lvl="3">
              <a:buFontTx/>
              <a:buChar char="-"/>
            </a:pPr>
            <a:r>
              <a:rPr lang="en-US" sz="3200" dirty="0" smtClean="0">
                <a:solidFill>
                  <a:srgbClr val="FFC000"/>
                </a:solidFill>
                <a:effectLst/>
              </a:rPr>
              <a:t>Semen collect from the animal and store in water bath in </a:t>
            </a:r>
            <a:r>
              <a:rPr lang="en-US" sz="3200" dirty="0">
                <a:solidFill>
                  <a:srgbClr val="FFC000"/>
                </a:solidFill>
                <a:effectLst/>
              </a:rPr>
              <a:t>(</a:t>
            </a:r>
            <a:r>
              <a:rPr lang="en-US" sz="3200" dirty="0" smtClean="0">
                <a:solidFill>
                  <a:srgbClr val="FFC000"/>
                </a:solidFill>
                <a:effectLst/>
              </a:rPr>
              <a:t>35°C</a:t>
            </a:r>
            <a:r>
              <a:rPr lang="en-US" sz="3200" dirty="0">
                <a:solidFill>
                  <a:srgbClr val="FFC000"/>
                </a:solidFill>
                <a:effectLst/>
              </a:rPr>
              <a:t>) </a:t>
            </a:r>
          </a:p>
          <a:p>
            <a:pPr lvl="3">
              <a:buFontTx/>
              <a:buChar char="-"/>
            </a:pPr>
            <a:endParaRPr lang="en-US" sz="3000" dirty="0" smtClean="0">
              <a:solidFill>
                <a:schemeClr val="accent5">
                  <a:lumMod val="40000"/>
                  <a:lumOff val="60000"/>
                </a:schemeClr>
              </a:solidFill>
              <a:effectLst/>
            </a:endParaRPr>
          </a:p>
          <a:p>
            <a:pPr lvl="2"/>
            <a:endParaRPr lang="en-US" sz="3200" dirty="0" smtClean="0">
              <a:solidFill>
                <a:schemeClr val="accent5">
                  <a:lumMod val="40000"/>
                  <a:lumOff val="60000"/>
                </a:schemeClr>
              </a:solidFill>
              <a:effectLst/>
            </a:endParaRPr>
          </a:p>
          <a:p>
            <a:pPr marL="914400" lvl="2" indent="0">
              <a:buNone/>
            </a:pPr>
            <a:endParaRPr lang="en-US" sz="2800" dirty="0">
              <a:solidFill>
                <a:srgbClr val="FFC000"/>
              </a:solidFill>
              <a:effectLst/>
            </a:endParaRPr>
          </a:p>
          <a:p>
            <a:pPr lvl="4"/>
            <a:endParaRPr lang="en-US" sz="2800" dirty="0" smtClean="0">
              <a:solidFill>
                <a:srgbClr val="00B0F0"/>
              </a:solidFill>
              <a:effectLst/>
            </a:endParaRPr>
          </a:p>
          <a:p>
            <a:pPr lvl="2"/>
            <a:endParaRPr lang="en-US" sz="2200" dirty="0">
              <a:solidFill>
                <a:srgbClr val="FFC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627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167425"/>
            <a:ext cx="10353761" cy="113334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 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44699" y="386366"/>
            <a:ext cx="11964473" cy="6310647"/>
          </a:xfrm>
        </p:spPr>
        <p:txBody>
          <a:bodyPr>
            <a:normAutofit lnSpcReduction="10000"/>
          </a:bodyPr>
          <a:lstStyle/>
          <a:p>
            <a:pPr marL="914400" lvl="2" indent="0">
              <a:buNone/>
            </a:pPr>
            <a:r>
              <a:rPr lang="en-US" sz="3600" dirty="0" smtClean="0">
                <a:solidFill>
                  <a:srgbClr val="FFFF00"/>
                </a:solidFill>
                <a:effectLst/>
              </a:rPr>
              <a:t>Dilution</a:t>
            </a:r>
            <a:endParaRPr lang="en-US" sz="3600" dirty="0">
              <a:solidFill>
                <a:srgbClr val="FFFF00"/>
              </a:solidFill>
              <a:effectLst/>
            </a:endParaRPr>
          </a:p>
          <a:p>
            <a:pPr marL="1371600" lvl="3" indent="0">
              <a:buNone/>
            </a:pPr>
            <a:r>
              <a:rPr lang="en-US" sz="3400" dirty="0" smtClean="0">
                <a:solidFill>
                  <a:srgbClr val="92D050"/>
                </a:solidFill>
                <a:effectLst/>
              </a:rPr>
              <a:t>-Predilution </a:t>
            </a:r>
            <a:r>
              <a:rPr lang="en-US" sz="3400" dirty="0">
                <a:solidFill>
                  <a:srgbClr val="92D050"/>
                </a:solidFill>
                <a:effectLst/>
              </a:rPr>
              <a:t>of </a:t>
            </a:r>
            <a:r>
              <a:rPr lang="en-US" sz="3400" dirty="0" smtClean="0">
                <a:solidFill>
                  <a:srgbClr val="92D050"/>
                </a:solidFill>
                <a:effectLst/>
              </a:rPr>
              <a:t>the warm </a:t>
            </a:r>
            <a:r>
              <a:rPr lang="en-US" sz="3400" dirty="0">
                <a:solidFill>
                  <a:srgbClr val="92D050"/>
                </a:solidFill>
                <a:effectLst/>
              </a:rPr>
              <a:t>semen (</a:t>
            </a:r>
            <a:r>
              <a:rPr lang="en-US" sz="3400" dirty="0" smtClean="0">
                <a:solidFill>
                  <a:srgbClr val="92D050"/>
                </a:solidFill>
                <a:effectLst/>
              </a:rPr>
              <a:t>35°C</a:t>
            </a:r>
            <a:r>
              <a:rPr lang="en-US" sz="3400" dirty="0">
                <a:solidFill>
                  <a:srgbClr val="92D050"/>
                </a:solidFill>
                <a:effectLst/>
              </a:rPr>
              <a:t>) </a:t>
            </a:r>
            <a:r>
              <a:rPr lang="en-US" sz="3400" dirty="0" smtClean="0">
                <a:solidFill>
                  <a:srgbClr val="92D050"/>
                </a:solidFill>
                <a:effectLst/>
              </a:rPr>
              <a:t>with warm </a:t>
            </a:r>
            <a:r>
              <a:rPr lang="en-US" sz="3400" dirty="0">
                <a:solidFill>
                  <a:srgbClr val="92D050"/>
                </a:solidFill>
                <a:effectLst/>
              </a:rPr>
              <a:t>part </a:t>
            </a:r>
            <a:r>
              <a:rPr lang="en-US" sz="3400" dirty="0" smtClean="0">
                <a:solidFill>
                  <a:srgbClr val="92D050"/>
                </a:solidFill>
                <a:effectLst/>
              </a:rPr>
              <a:t>A </a:t>
            </a:r>
            <a:r>
              <a:rPr lang="en-US" sz="3400" dirty="0">
                <a:solidFill>
                  <a:srgbClr val="92D050"/>
                </a:solidFill>
                <a:effectLst/>
              </a:rPr>
              <a:t>(</a:t>
            </a:r>
            <a:r>
              <a:rPr lang="en-US" sz="3400" dirty="0" smtClean="0">
                <a:solidFill>
                  <a:srgbClr val="92D050"/>
                </a:solidFill>
                <a:effectLst/>
              </a:rPr>
              <a:t>35°C) diluter in water bath (1-2 hrs)</a:t>
            </a:r>
          </a:p>
          <a:p>
            <a:pPr lvl="3">
              <a:buFontTx/>
              <a:buChar char="-"/>
            </a:pPr>
            <a:r>
              <a:rPr lang="en-US" sz="3400" dirty="0" smtClean="0">
                <a:solidFill>
                  <a:srgbClr val="FFC000"/>
                </a:solidFill>
                <a:effectLst/>
              </a:rPr>
              <a:t>Cooling by placing </a:t>
            </a:r>
            <a:r>
              <a:rPr lang="en-US" sz="3400" dirty="0">
                <a:solidFill>
                  <a:srgbClr val="FFC000"/>
                </a:solidFill>
                <a:effectLst/>
              </a:rPr>
              <a:t>the prediluted 35°C semen container in a container of </a:t>
            </a:r>
            <a:r>
              <a:rPr lang="en-US" sz="3400" dirty="0" smtClean="0">
                <a:solidFill>
                  <a:srgbClr val="FFC000"/>
                </a:solidFill>
                <a:effectLst/>
              </a:rPr>
              <a:t>water in refrigerator </a:t>
            </a:r>
            <a:r>
              <a:rPr lang="en-US" sz="3400" dirty="0">
                <a:solidFill>
                  <a:srgbClr val="FFC000"/>
                </a:solidFill>
                <a:effectLst/>
              </a:rPr>
              <a:t>and </a:t>
            </a:r>
            <a:r>
              <a:rPr lang="en-US" sz="3400" dirty="0" smtClean="0">
                <a:solidFill>
                  <a:srgbClr val="FFC000"/>
                </a:solidFill>
                <a:effectLst/>
              </a:rPr>
              <a:t>cooled to 5°C</a:t>
            </a:r>
            <a:r>
              <a:rPr lang="en-US" sz="3400" dirty="0">
                <a:solidFill>
                  <a:srgbClr val="FFC000"/>
                </a:solidFill>
                <a:effectLst/>
              </a:rPr>
              <a:t> </a:t>
            </a:r>
            <a:r>
              <a:rPr lang="en-US" sz="3400" dirty="0" smtClean="0">
                <a:solidFill>
                  <a:srgbClr val="FFC000"/>
                </a:solidFill>
                <a:effectLst/>
              </a:rPr>
              <a:t>(45-60 min.) </a:t>
            </a:r>
          </a:p>
          <a:p>
            <a:pPr lvl="3">
              <a:buFontTx/>
              <a:buChar char="-"/>
            </a:pPr>
            <a:r>
              <a:rPr lang="en-US" sz="3400" dirty="0" smtClean="0">
                <a:solidFill>
                  <a:srgbClr val="FFC000"/>
                </a:solidFill>
                <a:effectLst/>
              </a:rPr>
              <a:t>Add part B (5°C) diluter to the mixture in 2 steps (between them 15 min.) and leave it for 3-4 hrs</a:t>
            </a:r>
            <a:r>
              <a:rPr lang="en-US" sz="3400" dirty="0">
                <a:solidFill>
                  <a:srgbClr val="FFC000"/>
                </a:solidFill>
                <a:effectLst/>
              </a:rPr>
              <a:t>. in 5°C  </a:t>
            </a:r>
            <a:r>
              <a:rPr lang="en-US" sz="3400" dirty="0" smtClean="0">
                <a:solidFill>
                  <a:srgbClr val="FFC000"/>
                </a:solidFill>
                <a:effectLst/>
              </a:rPr>
              <a:t>(equilibration period)   </a:t>
            </a:r>
          </a:p>
          <a:p>
            <a:pPr marL="1371600" lvl="3" indent="0">
              <a:buNone/>
            </a:pPr>
            <a:r>
              <a:rPr lang="en-US" sz="3200" dirty="0" smtClean="0">
                <a:solidFill>
                  <a:schemeClr val="accent5">
                    <a:lumMod val="40000"/>
                    <a:lumOff val="60000"/>
                  </a:schemeClr>
                </a:solidFill>
                <a:effectLst/>
              </a:rPr>
              <a:t>     </a:t>
            </a:r>
          </a:p>
          <a:p>
            <a:pPr marL="914400" lvl="2" indent="0">
              <a:buNone/>
            </a:pPr>
            <a:endParaRPr lang="en-US" sz="2800" dirty="0">
              <a:solidFill>
                <a:srgbClr val="FFC000"/>
              </a:solidFill>
              <a:effectLst/>
            </a:endParaRPr>
          </a:p>
          <a:p>
            <a:pPr lvl="4"/>
            <a:endParaRPr lang="en-US" sz="2800" dirty="0" smtClean="0">
              <a:solidFill>
                <a:srgbClr val="00B0F0"/>
              </a:solidFill>
              <a:effectLst/>
            </a:endParaRPr>
          </a:p>
          <a:p>
            <a:pPr lvl="2"/>
            <a:endParaRPr lang="en-US" sz="2200" dirty="0">
              <a:solidFill>
                <a:srgbClr val="FFC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866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35102</TotalTime>
  <Words>572</Words>
  <Application>Microsoft Office PowerPoint</Application>
  <PresentationFormat>Widescreen</PresentationFormat>
  <Paragraphs>157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Bookman Old Style</vt:lpstr>
      <vt:lpstr>Rockwell</vt:lpstr>
      <vt:lpstr>Wingdings</vt:lpstr>
      <vt:lpstr>Damask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 THE NAME OF GOD</dc:title>
  <dc:creator>HUSAM</dc:creator>
  <cp:lastModifiedBy>reviewer</cp:lastModifiedBy>
  <cp:revision>363</cp:revision>
  <dcterms:created xsi:type="dcterms:W3CDTF">2017-12-05T13:26:36Z</dcterms:created>
  <dcterms:modified xsi:type="dcterms:W3CDTF">2018-12-27T10:05:52Z</dcterms:modified>
</cp:coreProperties>
</file>